
<file path=[Content_Types].xml><?xml version="1.0" encoding="utf-8"?>
<Types xmlns="http://schemas.openxmlformats.org/package/2006/content-types">
  <Default Extension="jpeg" ContentType="image/jpeg"/>
  <Default Extension="jp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1.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810" r:id="rId1"/>
  </p:sldMasterIdLst>
  <p:notesMasterIdLst>
    <p:notesMasterId r:id="rId51"/>
  </p:notesMasterIdLst>
  <p:sldIdLst>
    <p:sldId id="256" r:id="rId2"/>
    <p:sldId id="2146847409" r:id="rId3"/>
    <p:sldId id="257" r:id="rId4"/>
    <p:sldId id="2146847410" r:id="rId5"/>
    <p:sldId id="258" r:id="rId6"/>
    <p:sldId id="260" r:id="rId7"/>
    <p:sldId id="2146847368" r:id="rId8"/>
    <p:sldId id="262" r:id="rId9"/>
    <p:sldId id="2146847374" r:id="rId10"/>
    <p:sldId id="2146847406" r:id="rId11"/>
    <p:sldId id="2146847407" r:id="rId12"/>
    <p:sldId id="2146847417" r:id="rId13"/>
    <p:sldId id="2146847384" r:id="rId14"/>
    <p:sldId id="2146847367" r:id="rId15"/>
    <p:sldId id="2146847375" r:id="rId16"/>
    <p:sldId id="2146847380" r:id="rId17"/>
    <p:sldId id="2146847381" r:id="rId18"/>
    <p:sldId id="2146847389" r:id="rId19"/>
    <p:sldId id="2146847382" r:id="rId20"/>
    <p:sldId id="2146847386" r:id="rId21"/>
    <p:sldId id="2146847371" r:id="rId22"/>
    <p:sldId id="2146847387" r:id="rId23"/>
    <p:sldId id="2146847383" r:id="rId24"/>
    <p:sldId id="2146847391" r:id="rId25"/>
    <p:sldId id="2146847353" r:id="rId26"/>
    <p:sldId id="2146847390" r:id="rId27"/>
    <p:sldId id="2146847392" r:id="rId28"/>
    <p:sldId id="2146847394" r:id="rId29"/>
    <p:sldId id="2146847395" r:id="rId30"/>
    <p:sldId id="2146847401" r:id="rId31"/>
    <p:sldId id="2146847396" r:id="rId32"/>
    <p:sldId id="2146847397" r:id="rId33"/>
    <p:sldId id="2146847399" r:id="rId34"/>
    <p:sldId id="2146847400" r:id="rId35"/>
    <p:sldId id="2146847416" r:id="rId36"/>
    <p:sldId id="2146847412" r:id="rId37"/>
    <p:sldId id="2146847414" r:id="rId38"/>
    <p:sldId id="2146847413" r:id="rId39"/>
    <p:sldId id="2146847411" r:id="rId40"/>
    <p:sldId id="2146847415" r:id="rId41"/>
    <p:sldId id="2146847402" r:id="rId42"/>
    <p:sldId id="2146847403" r:id="rId43"/>
    <p:sldId id="2146847404" r:id="rId44"/>
    <p:sldId id="2146847408" r:id="rId45"/>
    <p:sldId id="2146847405" r:id="rId46"/>
    <p:sldId id="2146847393" r:id="rId47"/>
    <p:sldId id="2146847378" r:id="rId48"/>
    <p:sldId id="2146847366" r:id="rId49"/>
    <p:sldId id="2146847398" r:id="rId5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AC7"/>
    <a:srgbClr val="C78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91"/>
    <p:restoredTop sz="91633"/>
  </p:normalViewPr>
  <p:slideViewPr>
    <p:cSldViewPr snapToGrid="0">
      <p:cViewPr varScale="1">
        <p:scale>
          <a:sx n="112" d="100"/>
          <a:sy n="112" d="100"/>
        </p:scale>
        <p:origin x="20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BDD85-5B93-C648-891E-A08B1064CD7E}" type="datetimeFigureOut">
              <a:rPr lang="fr-FR" smtClean="0"/>
              <a:t>10/11/2022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74DD4-1B01-6340-93A2-A57C643961AA}" type="slidenum">
              <a:rPr lang="fr-FR" smtClean="0"/>
              <a:t>‹N°›</a:t>
            </a:fld>
            <a:endParaRPr lang="fr-FR"/>
          </a:p>
        </p:txBody>
      </p:sp>
    </p:spTree>
    <p:extLst>
      <p:ext uri="{BB962C8B-B14F-4D97-AF65-F5344CB8AC3E}">
        <p14:creationId xmlns:p14="http://schemas.microsoft.com/office/powerpoint/2010/main" val="1605708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9F74DD4-1B01-6340-93A2-A57C643961AA}" type="slidenum">
              <a:rPr lang="fr-FR" smtClean="0"/>
              <a:t>44</a:t>
            </a:fld>
            <a:endParaRPr lang="fr-FR"/>
          </a:p>
        </p:txBody>
      </p:sp>
    </p:spTree>
    <p:extLst>
      <p:ext uri="{BB962C8B-B14F-4D97-AF65-F5344CB8AC3E}">
        <p14:creationId xmlns:p14="http://schemas.microsoft.com/office/powerpoint/2010/main" val="2640987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6C908-CA5F-C550-2C8B-EB3809DDE5C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77C7B03-1D93-EA2A-7E02-22AFE9407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1FFD75F-8A4C-FBC4-35FB-FE5A32E2A22A}"/>
              </a:ext>
            </a:extLst>
          </p:cNvPr>
          <p:cNvSpPr>
            <a:spLocks noGrp="1"/>
          </p:cNvSpPr>
          <p:nvPr>
            <p:ph type="dt" sz="half" idx="10"/>
          </p:nvPr>
        </p:nvSpPr>
        <p:spPr/>
        <p:txBody>
          <a:bodyPr/>
          <a:lstStyle/>
          <a:p>
            <a:fld id="{68241DCC-136F-374E-9A76-35C989E5EAC5}" type="datetime1">
              <a:rPr lang="fr-FR" smtClean="0"/>
              <a:t>10/11/2022</a:t>
            </a:fld>
            <a:endParaRPr lang="fr-FR"/>
          </a:p>
        </p:txBody>
      </p:sp>
      <p:sp>
        <p:nvSpPr>
          <p:cNvPr id="5" name="Espace réservé du pied de page 4">
            <a:extLst>
              <a:ext uri="{FF2B5EF4-FFF2-40B4-BE49-F238E27FC236}">
                <a16:creationId xmlns:a16="http://schemas.microsoft.com/office/drawing/2014/main" id="{DB40F892-32AC-DEF1-D104-F82060D349B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336A5D2-72D1-5E07-8D29-ED429DFB6F29}"/>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809816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E24580-46EA-0038-FB5E-F8F38A6250C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B68EFF4-3E3A-F8C0-C9D8-6B51D52A830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EA9C8E-49C3-E5E8-905D-05E15BFDBC6A}"/>
              </a:ext>
            </a:extLst>
          </p:cNvPr>
          <p:cNvSpPr>
            <a:spLocks noGrp="1"/>
          </p:cNvSpPr>
          <p:nvPr>
            <p:ph type="dt" sz="half" idx="10"/>
          </p:nvPr>
        </p:nvSpPr>
        <p:spPr/>
        <p:txBody>
          <a:bodyPr/>
          <a:lstStyle/>
          <a:p>
            <a:fld id="{90CFAEE4-04AD-4A4E-8A43-7C73A39216C3}" type="datetime1">
              <a:rPr lang="fr-FR" smtClean="0"/>
              <a:t>10/11/2022</a:t>
            </a:fld>
            <a:endParaRPr lang="fr-FR"/>
          </a:p>
        </p:txBody>
      </p:sp>
      <p:sp>
        <p:nvSpPr>
          <p:cNvPr id="5" name="Espace réservé du pied de page 4">
            <a:extLst>
              <a:ext uri="{FF2B5EF4-FFF2-40B4-BE49-F238E27FC236}">
                <a16:creationId xmlns:a16="http://schemas.microsoft.com/office/drawing/2014/main" id="{5C5F5F3C-B3FE-BEDE-D647-0AE89329CD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A1F3DBE-972D-8DA2-C5DF-296FBFB68A95}"/>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513407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86F6969-491B-84BC-2F62-D5AD625A4CD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48662A5-216F-74E5-C92B-CD2412FB876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C41CB60-C800-239F-5507-C10124C8592F}"/>
              </a:ext>
            </a:extLst>
          </p:cNvPr>
          <p:cNvSpPr>
            <a:spLocks noGrp="1"/>
          </p:cNvSpPr>
          <p:nvPr>
            <p:ph type="dt" sz="half" idx="10"/>
          </p:nvPr>
        </p:nvSpPr>
        <p:spPr/>
        <p:txBody>
          <a:bodyPr/>
          <a:lstStyle/>
          <a:p>
            <a:fld id="{090A8315-A961-5B4D-A25B-AF28D8657858}" type="datetime1">
              <a:rPr lang="fr-FR" smtClean="0"/>
              <a:t>10/11/2022</a:t>
            </a:fld>
            <a:endParaRPr lang="fr-FR"/>
          </a:p>
        </p:txBody>
      </p:sp>
      <p:sp>
        <p:nvSpPr>
          <p:cNvPr id="5" name="Espace réservé du pied de page 4">
            <a:extLst>
              <a:ext uri="{FF2B5EF4-FFF2-40B4-BE49-F238E27FC236}">
                <a16:creationId xmlns:a16="http://schemas.microsoft.com/office/drawing/2014/main" id="{196280BC-C03B-758A-7E37-F0A19E0EB7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9731E5-FF07-5336-C152-04D2D9DEE42C}"/>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3186037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F15B9-6B33-D8C5-AA97-605F6363D71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378407-1FA1-5481-3F1C-9DC639635E2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F9F29C-3AE0-1FE9-FAE3-A7D6FBC31CC5}"/>
              </a:ext>
            </a:extLst>
          </p:cNvPr>
          <p:cNvSpPr>
            <a:spLocks noGrp="1"/>
          </p:cNvSpPr>
          <p:nvPr>
            <p:ph type="dt" sz="half" idx="10"/>
          </p:nvPr>
        </p:nvSpPr>
        <p:spPr/>
        <p:txBody>
          <a:bodyPr/>
          <a:lstStyle/>
          <a:p>
            <a:fld id="{4322692D-DF84-4D41-BC7E-C8CFBB4B822D}" type="datetime1">
              <a:rPr lang="fr-FR" smtClean="0"/>
              <a:t>10/11/2022</a:t>
            </a:fld>
            <a:endParaRPr lang="fr-FR"/>
          </a:p>
        </p:txBody>
      </p:sp>
      <p:sp>
        <p:nvSpPr>
          <p:cNvPr id="5" name="Espace réservé du pied de page 4">
            <a:extLst>
              <a:ext uri="{FF2B5EF4-FFF2-40B4-BE49-F238E27FC236}">
                <a16:creationId xmlns:a16="http://schemas.microsoft.com/office/drawing/2014/main" id="{AEC0F07A-8238-F6C8-0A46-247655F3DFA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2A6AD2A-DA81-46F9-E8B2-765CBD659D41}"/>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2355824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5BD2EB-2309-0285-5F96-E02F1A3F77D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534954E-8DC4-D44B-5507-0137993E74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F33250C-942D-A6A2-A293-EC5BAD696739}"/>
              </a:ext>
            </a:extLst>
          </p:cNvPr>
          <p:cNvSpPr>
            <a:spLocks noGrp="1"/>
          </p:cNvSpPr>
          <p:nvPr>
            <p:ph type="dt" sz="half" idx="10"/>
          </p:nvPr>
        </p:nvSpPr>
        <p:spPr/>
        <p:txBody>
          <a:bodyPr/>
          <a:lstStyle/>
          <a:p>
            <a:fld id="{4BD55A10-351F-A647-96AA-A557E5D2BE54}" type="datetime1">
              <a:rPr lang="fr-FR" smtClean="0"/>
              <a:t>10/11/2022</a:t>
            </a:fld>
            <a:endParaRPr lang="fr-FR"/>
          </a:p>
        </p:txBody>
      </p:sp>
      <p:sp>
        <p:nvSpPr>
          <p:cNvPr id="5" name="Espace réservé du pied de page 4">
            <a:extLst>
              <a:ext uri="{FF2B5EF4-FFF2-40B4-BE49-F238E27FC236}">
                <a16:creationId xmlns:a16="http://schemas.microsoft.com/office/drawing/2014/main" id="{B1790DD4-6AF5-8E9F-5E97-ADDCF764C4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D64D088-4C32-58AE-4FAE-0F2FC05B4412}"/>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434169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0614F2-7982-8A9D-225D-4B06F142505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4A7995C-83C3-A917-3C32-1419CB88E48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AE6C467-B3B4-6AA8-A180-31F225976B6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4D06BA-6DE6-949A-14C3-82FFB542670C}"/>
              </a:ext>
            </a:extLst>
          </p:cNvPr>
          <p:cNvSpPr>
            <a:spLocks noGrp="1"/>
          </p:cNvSpPr>
          <p:nvPr>
            <p:ph type="dt" sz="half" idx="10"/>
          </p:nvPr>
        </p:nvSpPr>
        <p:spPr/>
        <p:txBody>
          <a:bodyPr/>
          <a:lstStyle/>
          <a:p>
            <a:fld id="{9D1AA9C7-D909-6E4C-AFE8-F4E8315C5096}" type="datetime1">
              <a:rPr lang="fr-FR" smtClean="0"/>
              <a:t>10/11/2022</a:t>
            </a:fld>
            <a:endParaRPr lang="fr-FR"/>
          </a:p>
        </p:txBody>
      </p:sp>
      <p:sp>
        <p:nvSpPr>
          <p:cNvPr id="6" name="Espace réservé du pied de page 5">
            <a:extLst>
              <a:ext uri="{FF2B5EF4-FFF2-40B4-BE49-F238E27FC236}">
                <a16:creationId xmlns:a16="http://schemas.microsoft.com/office/drawing/2014/main" id="{B4728D5A-B617-3387-7F35-6256BFE5997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F7BCE65-9995-B9E2-BAD6-F44FE6D74530}"/>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857005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67C42A-6F6D-63D6-B92D-FBA1CD1C0B4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25FA787-1396-6E02-3070-C596DED4BC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71E9CDE-0B82-7F7F-ABB4-1934B7B717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2B7A24F-5911-8788-E092-83DE55E377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94AF3E9-8CC9-9616-6585-2173F3A7F4E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509C75E-8697-43DD-98C7-5BF8784744A6}"/>
              </a:ext>
            </a:extLst>
          </p:cNvPr>
          <p:cNvSpPr>
            <a:spLocks noGrp="1"/>
          </p:cNvSpPr>
          <p:nvPr>
            <p:ph type="dt" sz="half" idx="10"/>
          </p:nvPr>
        </p:nvSpPr>
        <p:spPr/>
        <p:txBody>
          <a:bodyPr/>
          <a:lstStyle/>
          <a:p>
            <a:fld id="{7FF9AF28-F4F3-A843-B72B-C6A94E33F08F}" type="datetime1">
              <a:rPr lang="fr-FR" smtClean="0"/>
              <a:t>10/11/2022</a:t>
            </a:fld>
            <a:endParaRPr lang="fr-FR"/>
          </a:p>
        </p:txBody>
      </p:sp>
      <p:sp>
        <p:nvSpPr>
          <p:cNvPr id="8" name="Espace réservé du pied de page 7">
            <a:extLst>
              <a:ext uri="{FF2B5EF4-FFF2-40B4-BE49-F238E27FC236}">
                <a16:creationId xmlns:a16="http://schemas.microsoft.com/office/drawing/2014/main" id="{3DD0E815-A387-85E6-0E7D-52E83E050FB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89C9F5D-46BE-D1A7-70C8-A76924513FD7}"/>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3758800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008B4E-EB0C-6003-B296-E2667F81B6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E866E1F-BF56-8CBD-2439-DBCBD1B2F856}"/>
              </a:ext>
            </a:extLst>
          </p:cNvPr>
          <p:cNvSpPr>
            <a:spLocks noGrp="1"/>
          </p:cNvSpPr>
          <p:nvPr>
            <p:ph type="dt" sz="half" idx="10"/>
          </p:nvPr>
        </p:nvSpPr>
        <p:spPr/>
        <p:txBody>
          <a:bodyPr/>
          <a:lstStyle/>
          <a:p>
            <a:fld id="{3F0C9833-C4D1-C84B-99E5-D24FB7B519C6}" type="datetime1">
              <a:rPr lang="fr-FR" smtClean="0"/>
              <a:t>10/11/2022</a:t>
            </a:fld>
            <a:endParaRPr lang="fr-FR"/>
          </a:p>
        </p:txBody>
      </p:sp>
      <p:sp>
        <p:nvSpPr>
          <p:cNvPr id="4" name="Espace réservé du pied de page 3">
            <a:extLst>
              <a:ext uri="{FF2B5EF4-FFF2-40B4-BE49-F238E27FC236}">
                <a16:creationId xmlns:a16="http://schemas.microsoft.com/office/drawing/2014/main" id="{8D864438-8A84-F4F0-B0BB-2B40810A9AE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B984BEF-5100-7B9B-469D-7F2EAFF44206}"/>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40303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6272C6E-3CFA-BD0A-3D72-2ABE9B287255}"/>
              </a:ext>
            </a:extLst>
          </p:cNvPr>
          <p:cNvSpPr>
            <a:spLocks noGrp="1"/>
          </p:cNvSpPr>
          <p:nvPr>
            <p:ph type="dt" sz="half" idx="10"/>
          </p:nvPr>
        </p:nvSpPr>
        <p:spPr/>
        <p:txBody>
          <a:bodyPr/>
          <a:lstStyle/>
          <a:p>
            <a:fld id="{9A498C3D-02B3-D74C-87C1-0811353C9272}" type="datetime1">
              <a:rPr lang="fr-FR" smtClean="0"/>
              <a:t>10/11/2022</a:t>
            </a:fld>
            <a:endParaRPr lang="fr-FR"/>
          </a:p>
        </p:txBody>
      </p:sp>
      <p:sp>
        <p:nvSpPr>
          <p:cNvPr id="3" name="Espace réservé du pied de page 2">
            <a:extLst>
              <a:ext uri="{FF2B5EF4-FFF2-40B4-BE49-F238E27FC236}">
                <a16:creationId xmlns:a16="http://schemas.microsoft.com/office/drawing/2014/main" id="{86FE9863-BBCE-308F-902D-A5FDEA616C2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3D97E66-44AE-8DED-09B3-B66B96D3E81B}"/>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207210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B09D9E-BD3D-829B-2B59-20CDEB86285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3AD0DEB-1548-68D5-A37B-AB0C283BBF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32D2893-00F2-44AE-6456-E04D540EA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9735777-17D3-4D4A-9315-3457FE408BCE}"/>
              </a:ext>
            </a:extLst>
          </p:cNvPr>
          <p:cNvSpPr>
            <a:spLocks noGrp="1"/>
          </p:cNvSpPr>
          <p:nvPr>
            <p:ph type="dt" sz="half" idx="10"/>
          </p:nvPr>
        </p:nvSpPr>
        <p:spPr/>
        <p:txBody>
          <a:bodyPr/>
          <a:lstStyle/>
          <a:p>
            <a:fld id="{B573DF88-ACF7-8444-A84D-6E5DD993348D}" type="datetime1">
              <a:rPr lang="fr-FR" smtClean="0"/>
              <a:t>10/11/2022</a:t>
            </a:fld>
            <a:endParaRPr lang="fr-FR"/>
          </a:p>
        </p:txBody>
      </p:sp>
      <p:sp>
        <p:nvSpPr>
          <p:cNvPr id="6" name="Espace réservé du pied de page 5">
            <a:extLst>
              <a:ext uri="{FF2B5EF4-FFF2-40B4-BE49-F238E27FC236}">
                <a16:creationId xmlns:a16="http://schemas.microsoft.com/office/drawing/2014/main" id="{0867E692-17BC-256B-E58A-A28AA9163FB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2416A14-8C70-FA69-6D28-D3382071DA36}"/>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81537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D9355B-3DFC-C0A7-021A-FCCC70B9D5D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5361F6C-3427-4472-5DFF-EE257D61CD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895048B-E8DF-C492-61B3-470424095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EBDFC39-B08D-BE31-368B-0AC8663E5B19}"/>
              </a:ext>
            </a:extLst>
          </p:cNvPr>
          <p:cNvSpPr>
            <a:spLocks noGrp="1"/>
          </p:cNvSpPr>
          <p:nvPr>
            <p:ph type="dt" sz="half" idx="10"/>
          </p:nvPr>
        </p:nvSpPr>
        <p:spPr/>
        <p:txBody>
          <a:bodyPr/>
          <a:lstStyle/>
          <a:p>
            <a:fld id="{795E6A49-50C1-4E4C-B64A-E575C463E4E1}" type="datetime1">
              <a:rPr lang="fr-FR" smtClean="0"/>
              <a:t>10/11/2022</a:t>
            </a:fld>
            <a:endParaRPr lang="fr-FR"/>
          </a:p>
        </p:txBody>
      </p:sp>
      <p:sp>
        <p:nvSpPr>
          <p:cNvPr id="6" name="Espace réservé du pied de page 5">
            <a:extLst>
              <a:ext uri="{FF2B5EF4-FFF2-40B4-BE49-F238E27FC236}">
                <a16:creationId xmlns:a16="http://schemas.microsoft.com/office/drawing/2014/main" id="{09056993-78E5-B0B3-5C41-897421ECB527}"/>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295E93E6-00B5-9BAC-2A0D-B842093FCE5F}"/>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967409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7C9AD5F-4AA4-CEB7-B031-07E174AD79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68DA165-CF01-4239-36BB-BB67CF6A96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139316A-C46B-766B-F389-86F01A041D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CB316-9193-874D-AFB0-4549947F5B65}" type="datetime1">
              <a:rPr lang="fr-FR" smtClean="0"/>
              <a:t>10/11/2022</a:t>
            </a:fld>
            <a:endParaRPr lang="fr-FR"/>
          </a:p>
        </p:txBody>
      </p:sp>
      <p:sp>
        <p:nvSpPr>
          <p:cNvPr id="5" name="Espace réservé du pied de page 4">
            <a:extLst>
              <a:ext uri="{FF2B5EF4-FFF2-40B4-BE49-F238E27FC236}">
                <a16:creationId xmlns:a16="http://schemas.microsoft.com/office/drawing/2014/main" id="{45AFBA3B-FFAD-B294-F0D0-5111B5B454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CC3B34A-D12C-0BF1-4AAF-83C5838B7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78F6E-C9B6-AF4A-ADA2-B525441CD56A}" type="slidenum">
              <a:rPr lang="fr-FR" smtClean="0"/>
              <a:t>‹N°›</a:t>
            </a:fld>
            <a:endParaRPr lang="fr-FR"/>
          </a:p>
        </p:txBody>
      </p:sp>
    </p:spTree>
    <p:extLst>
      <p:ext uri="{BB962C8B-B14F-4D97-AF65-F5344CB8AC3E}">
        <p14:creationId xmlns:p14="http://schemas.microsoft.com/office/powerpoint/2010/main" val="2785179898"/>
      </p:ext>
    </p:extLst>
  </p:cSld>
  <p:clrMap bg1="lt1" tx1="dk1" bg2="lt2" tx2="dk2" accent1="accent1" accent2="accent2" accent3="accent3" accent4="accent4" accent5="accent5" accent6="accent6" hlink="hlink" folHlink="folHlink"/>
  <p:sldLayoutIdLst>
    <p:sldLayoutId id="2147484811" r:id="rId1"/>
    <p:sldLayoutId id="2147484812" r:id="rId2"/>
    <p:sldLayoutId id="2147484813" r:id="rId3"/>
    <p:sldLayoutId id="2147484814" r:id="rId4"/>
    <p:sldLayoutId id="2147484815" r:id="rId5"/>
    <p:sldLayoutId id="2147484816" r:id="rId6"/>
    <p:sldLayoutId id="2147484817" r:id="rId7"/>
    <p:sldLayoutId id="2147484818" r:id="rId8"/>
    <p:sldLayoutId id="2147484819" r:id="rId9"/>
    <p:sldLayoutId id="2147484820" r:id="rId10"/>
    <p:sldLayoutId id="214748482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pm"/><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huggingface.co/docs/transformers/main_classes/mode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sbert.ne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a-coles.github.io/2020/11/15/transformer-illustre.html" TargetMode="External"/><Relationship Id="rId3" Type="http://schemas.openxmlformats.org/officeDocument/2006/relationships/hyperlink" Target="https://datavalue-consulting.com/deep-learning-reseaux-neurones-recurrents-rnn/" TargetMode="External"/><Relationship Id="rId7" Type="http://schemas.openxmlformats.org/officeDocument/2006/relationships/hyperlink" Target="https://courses.engr.illinois.edu/cs447/fa2018/Slides/Lecture17HO.pdf" TargetMode="External"/><Relationship Id="rId2" Type="http://schemas.openxmlformats.org/officeDocument/2006/relationships/hyperlink" Target="https://petrlorenc.github.io/ELMO/" TargetMode="External"/><Relationship Id="rId1" Type="http://schemas.openxmlformats.org/officeDocument/2006/relationships/slideLayout" Target="../slideLayouts/slideLayout2.xml"/><Relationship Id="rId6" Type="http://schemas.openxmlformats.org/officeDocument/2006/relationships/hyperlink" Target="https://arxiv.org/abs/1911.03894" TargetMode="External"/><Relationship Id="rId5" Type="http://schemas.openxmlformats.org/officeDocument/2006/relationships/hyperlink" Target="https://arxiv.org/abs/1706.03762" TargetMode="External"/><Relationship Id="rId4" Type="http://schemas.openxmlformats.org/officeDocument/2006/relationships/hyperlink" Target="https://ledatascientist.com/a-la-decouverte-du-transforme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3BEDF078-40F5-B339-6501-FE1E9C4BBCD7}"/>
              </a:ext>
            </a:extLst>
          </p:cNvPr>
          <p:cNvPicPr>
            <a:picLocks noChangeAspect="1"/>
          </p:cNvPicPr>
          <p:nvPr/>
        </p:nvPicPr>
        <p:blipFill rotWithShape="1">
          <a:blip r:embed="rId2"/>
          <a:srcRect t="9891" r="-1" b="12367"/>
          <a:stretch/>
        </p:blipFill>
        <p:spPr>
          <a:xfrm>
            <a:off x="401161" y="361246"/>
            <a:ext cx="7841833" cy="4246502"/>
          </a:xfrm>
          <a:prstGeom prst="rect">
            <a:avLst/>
          </a:prstGeom>
        </p:spPr>
      </p:pic>
      <p:sp>
        <p:nvSpPr>
          <p:cNvPr id="2" name="Titre 1">
            <a:extLst>
              <a:ext uri="{FF2B5EF4-FFF2-40B4-BE49-F238E27FC236}">
                <a16:creationId xmlns:a16="http://schemas.microsoft.com/office/drawing/2014/main" id="{E7EEFEE5-4A2B-CE1A-C4C5-EBA96A075097}"/>
              </a:ext>
            </a:extLst>
          </p:cNvPr>
          <p:cNvSpPr>
            <a:spLocks noGrp="1"/>
          </p:cNvSpPr>
          <p:nvPr>
            <p:ph type="ctrTitle"/>
          </p:nvPr>
        </p:nvSpPr>
        <p:spPr>
          <a:xfrm>
            <a:off x="1536797" y="3722408"/>
            <a:ext cx="5868713" cy="4096709"/>
          </a:xfrm>
        </p:spPr>
        <p:txBody>
          <a:bodyPr anchor="ctr">
            <a:normAutofit/>
          </a:bodyPr>
          <a:lstStyle/>
          <a:p>
            <a:r>
              <a:rPr lang="fr-FR" sz="5400" b="1" i="1" dirty="0">
                <a:solidFill>
                  <a:schemeClr val="tx1"/>
                </a:solidFill>
              </a:rPr>
              <a:t>Séance II : Du texte brut à l’</a:t>
            </a:r>
            <a:r>
              <a:rPr lang="fr-FR" sz="5400" b="1" i="1" dirty="0" err="1">
                <a:solidFill>
                  <a:schemeClr val="tx1"/>
                </a:solidFill>
              </a:rPr>
              <a:t>embedding</a:t>
            </a:r>
            <a:br>
              <a:rPr lang="fr-FR" sz="5400" b="1" dirty="0">
                <a:solidFill>
                  <a:schemeClr val="tx1"/>
                </a:solidFill>
              </a:rPr>
            </a:br>
            <a:br>
              <a:rPr lang="fr-FR" dirty="0">
                <a:solidFill>
                  <a:schemeClr val="tx1"/>
                </a:solidFill>
              </a:rPr>
            </a:br>
            <a:endParaRPr lang="fr-FR" dirty="0">
              <a:solidFill>
                <a:schemeClr val="tx1"/>
              </a:solidFill>
            </a:endParaRPr>
          </a:p>
        </p:txBody>
      </p:sp>
      <p:pic>
        <p:nvPicPr>
          <p:cNvPr id="4" name="Image 3">
            <a:extLst>
              <a:ext uri="{FF2B5EF4-FFF2-40B4-BE49-F238E27FC236}">
                <a16:creationId xmlns:a16="http://schemas.microsoft.com/office/drawing/2014/main" id="{98B5FD6A-DB8B-C401-69BD-4F8E0F88C855}"/>
              </a:ext>
            </a:extLst>
          </p:cNvPr>
          <p:cNvPicPr>
            <a:picLocks noChangeAspect="1"/>
          </p:cNvPicPr>
          <p:nvPr/>
        </p:nvPicPr>
        <p:blipFill>
          <a:blip r:embed="rId3"/>
          <a:stretch>
            <a:fillRect/>
          </a:stretch>
        </p:blipFill>
        <p:spPr>
          <a:xfrm>
            <a:off x="9833698" y="128752"/>
            <a:ext cx="1905000" cy="1066800"/>
          </a:xfrm>
          <a:prstGeom prst="rect">
            <a:avLst/>
          </a:prstGeom>
        </p:spPr>
      </p:pic>
      <p:pic>
        <p:nvPicPr>
          <p:cNvPr id="7" name="Image 6">
            <a:extLst>
              <a:ext uri="{FF2B5EF4-FFF2-40B4-BE49-F238E27FC236}">
                <a16:creationId xmlns:a16="http://schemas.microsoft.com/office/drawing/2014/main" id="{D2B64CA7-AE32-7BCA-DF2D-BC336B0E6722}"/>
              </a:ext>
            </a:extLst>
          </p:cNvPr>
          <p:cNvPicPr>
            <a:picLocks noChangeAspect="1"/>
          </p:cNvPicPr>
          <p:nvPr/>
        </p:nvPicPr>
        <p:blipFill>
          <a:blip r:embed="rId4"/>
          <a:stretch>
            <a:fillRect/>
          </a:stretch>
        </p:blipFill>
        <p:spPr>
          <a:xfrm>
            <a:off x="9643198" y="1319048"/>
            <a:ext cx="2286000" cy="762000"/>
          </a:xfrm>
          <a:prstGeom prst="rect">
            <a:avLst/>
          </a:prstGeom>
        </p:spPr>
      </p:pic>
      <p:sp>
        <p:nvSpPr>
          <p:cNvPr id="8" name="Titre 1">
            <a:extLst>
              <a:ext uri="{FF2B5EF4-FFF2-40B4-BE49-F238E27FC236}">
                <a16:creationId xmlns:a16="http://schemas.microsoft.com/office/drawing/2014/main" id="{C1BB2884-49D1-67DB-4846-A5A79CCFFC57}"/>
              </a:ext>
            </a:extLst>
          </p:cNvPr>
          <p:cNvSpPr txBox="1">
            <a:spLocks/>
          </p:cNvSpPr>
          <p:nvPr/>
        </p:nvSpPr>
        <p:spPr>
          <a:xfrm>
            <a:off x="8183825" y="2081048"/>
            <a:ext cx="3981127" cy="4096709"/>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fr-FR" sz="5400" b="1" dirty="0"/>
            </a:br>
            <a:r>
              <a:rPr lang="fr-FR" sz="5400" i="1" dirty="0" err="1"/>
              <a:t>Merit</a:t>
            </a:r>
            <a:r>
              <a:rPr lang="fr-FR" sz="5400" i="1" dirty="0"/>
              <a:t> KULDKEPP</a:t>
            </a:r>
            <a:br>
              <a:rPr lang="fr-FR" dirty="0"/>
            </a:br>
            <a:endParaRPr lang="fr-FR" dirty="0"/>
          </a:p>
        </p:txBody>
      </p:sp>
    </p:spTree>
    <p:extLst>
      <p:ext uri="{BB962C8B-B14F-4D97-AF65-F5344CB8AC3E}">
        <p14:creationId xmlns:p14="http://schemas.microsoft.com/office/powerpoint/2010/main" val="94029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CF1B8922-119B-ECAD-0AFF-337266E351EA}"/>
              </a:ext>
            </a:extLst>
          </p:cNvPr>
          <p:cNvPicPr>
            <a:picLocks noChangeAspect="1"/>
          </p:cNvPicPr>
          <p:nvPr/>
        </p:nvPicPr>
        <p:blipFill>
          <a:blip r:embed="rId2"/>
          <a:stretch>
            <a:fillRect/>
          </a:stretch>
        </p:blipFill>
        <p:spPr>
          <a:xfrm>
            <a:off x="4275252" y="1318124"/>
            <a:ext cx="4944993" cy="1622972"/>
          </a:xfrm>
          <a:prstGeom prst="rect">
            <a:avLst/>
          </a:prstGeom>
        </p:spPr>
      </p:pic>
      <p:sp>
        <p:nvSpPr>
          <p:cNvPr id="2" name="Titre 1">
            <a:extLst>
              <a:ext uri="{FF2B5EF4-FFF2-40B4-BE49-F238E27FC236}">
                <a16:creationId xmlns:a16="http://schemas.microsoft.com/office/drawing/2014/main" id="{CB1F88E6-4CFB-378D-FB04-635F30C28FC7}"/>
              </a:ext>
            </a:extLst>
          </p:cNvPr>
          <p:cNvSpPr>
            <a:spLocks noGrp="1"/>
          </p:cNvSpPr>
          <p:nvPr>
            <p:ph type="title"/>
          </p:nvPr>
        </p:nvSpPr>
        <p:spPr>
          <a:xfrm>
            <a:off x="560614" y="337424"/>
            <a:ext cx="10515600" cy="1325563"/>
          </a:xfrm>
        </p:spPr>
        <p:txBody>
          <a:bodyPr/>
          <a:lstStyle/>
          <a:p>
            <a:r>
              <a:rPr lang="fr-FR" dirty="0"/>
              <a:t>Représentations des documents II</a:t>
            </a:r>
          </a:p>
        </p:txBody>
      </p:sp>
      <p:sp>
        <p:nvSpPr>
          <p:cNvPr id="3" name="Espace réservé du contenu 2">
            <a:extLst>
              <a:ext uri="{FF2B5EF4-FFF2-40B4-BE49-F238E27FC236}">
                <a16:creationId xmlns:a16="http://schemas.microsoft.com/office/drawing/2014/main" id="{58ECFB4C-DEE1-A9F3-1D5F-1AA587D0901B}"/>
              </a:ext>
            </a:extLst>
          </p:cNvPr>
          <p:cNvSpPr>
            <a:spLocks noGrp="1"/>
          </p:cNvSpPr>
          <p:nvPr>
            <p:ph idx="1"/>
          </p:nvPr>
        </p:nvSpPr>
        <p:spPr>
          <a:xfrm>
            <a:off x="893380" y="1955903"/>
            <a:ext cx="3909848" cy="4186292"/>
          </a:xfrm>
        </p:spPr>
        <p:txBody>
          <a:bodyPr>
            <a:normAutofit/>
          </a:bodyPr>
          <a:lstStyle/>
          <a:p>
            <a:pPr marL="0" indent="0">
              <a:buNone/>
            </a:pPr>
            <a:r>
              <a:rPr lang="fr-FR" sz="3800" b="1" i="1" dirty="0">
                <a:latin typeface="Calibri Light" panose="020F0302020204030204" pitchFamily="34" charset="0"/>
                <a:ea typeface="Helvetica Neue" panose="02000503000000020004" pitchFamily="2" charset="0"/>
                <a:cs typeface="Calibri Light" panose="020F0302020204030204" pitchFamily="34" charset="0"/>
              </a:rPr>
              <a:t>TF-IDF</a:t>
            </a:r>
          </a:p>
          <a:p>
            <a:pPr marL="0" indent="0">
              <a:buNone/>
            </a:pPr>
            <a:r>
              <a:rPr lang="fr-FR" sz="2700" dirty="0">
                <a:effectLst/>
                <a:latin typeface="Calibri Light" panose="020F0302020204030204" pitchFamily="34" charset="0"/>
                <a:ea typeface="Helvetica Neue" panose="02000503000000020004" pitchFamily="2" charset="0"/>
                <a:cs typeface="Calibri Light" panose="020F0302020204030204" pitchFamily="34" charset="0"/>
              </a:rPr>
              <a:t>Le TF-IDF est une méthode de pondération statistique qui permet d'évaluer l'importance d'un terme contenu dans un document, relativement à une collection ou un </a:t>
            </a:r>
            <a:r>
              <a:rPr lang="fr-FR" sz="2700" u="none" strike="noStrike" dirty="0">
                <a:effectLst/>
                <a:latin typeface="Calibri Light" panose="020F0302020204030204" pitchFamily="34" charset="0"/>
                <a:ea typeface="Helvetica Neue" panose="02000503000000020004" pitchFamily="2" charset="0"/>
                <a:cs typeface="Calibri Light" panose="020F0302020204030204" pitchFamily="34" charset="0"/>
              </a:rPr>
              <a:t>corpus</a:t>
            </a:r>
            <a:r>
              <a:rPr lang="fr-FR" sz="2700" dirty="0">
                <a:latin typeface="Calibri Light" panose="020F0302020204030204" pitchFamily="34" charset="0"/>
                <a:ea typeface="Helvetica Neue" panose="02000503000000020004" pitchFamily="2" charset="0"/>
                <a:cs typeface="Calibri Light" panose="020F0302020204030204" pitchFamily="34" charset="0"/>
              </a:rPr>
              <a:t>. </a:t>
            </a:r>
            <a:endParaRPr lang="fr-FR" dirty="0">
              <a:latin typeface="Calibri Light" panose="020F0302020204030204" pitchFamily="34" charset="0"/>
              <a:ea typeface="Helvetica Neue" panose="02000503000000020004" pitchFamily="2" charset="0"/>
              <a:cs typeface="Calibri Light" panose="020F0302020204030204" pitchFamily="34" charset="0"/>
            </a:endParaRPr>
          </a:p>
          <a:p>
            <a:endParaRPr lang="fr-FR" dirty="0"/>
          </a:p>
        </p:txBody>
      </p:sp>
      <p:pic>
        <p:nvPicPr>
          <p:cNvPr id="9" name="Image 8">
            <a:extLst>
              <a:ext uri="{FF2B5EF4-FFF2-40B4-BE49-F238E27FC236}">
                <a16:creationId xmlns:a16="http://schemas.microsoft.com/office/drawing/2014/main" id="{5DF9B8B4-7B84-D843-A47B-D6EA5F7B1FBA}"/>
              </a:ext>
            </a:extLst>
          </p:cNvPr>
          <p:cNvPicPr>
            <a:picLocks noChangeAspect="1"/>
          </p:cNvPicPr>
          <p:nvPr/>
        </p:nvPicPr>
        <p:blipFill>
          <a:blip r:embed="rId3"/>
          <a:stretch>
            <a:fillRect/>
          </a:stretch>
        </p:blipFill>
        <p:spPr>
          <a:xfrm>
            <a:off x="4734474" y="3076051"/>
            <a:ext cx="5308600" cy="2667000"/>
          </a:xfrm>
          <a:prstGeom prst="rect">
            <a:avLst/>
          </a:prstGeom>
        </p:spPr>
      </p:pic>
      <p:sp>
        <p:nvSpPr>
          <p:cNvPr id="12" name="Espace réservé du numéro de diapositive 11">
            <a:extLst>
              <a:ext uri="{FF2B5EF4-FFF2-40B4-BE49-F238E27FC236}">
                <a16:creationId xmlns:a16="http://schemas.microsoft.com/office/drawing/2014/main" id="{273E1EA6-140F-0921-C1F6-DF9F19F88098}"/>
              </a:ext>
            </a:extLst>
          </p:cNvPr>
          <p:cNvSpPr>
            <a:spLocks noGrp="1"/>
          </p:cNvSpPr>
          <p:nvPr>
            <p:ph type="sldNum" sz="quarter" idx="12"/>
          </p:nvPr>
        </p:nvSpPr>
        <p:spPr/>
        <p:txBody>
          <a:bodyPr/>
          <a:lstStyle/>
          <a:p>
            <a:fld id="{DBF78F6E-C9B6-AF4A-ADA2-B525441CD56A}" type="slidenum">
              <a:rPr lang="fr-FR" smtClean="0"/>
              <a:t>10</a:t>
            </a:fld>
            <a:endParaRPr lang="fr-FR"/>
          </a:p>
        </p:txBody>
      </p:sp>
      <p:sp>
        <p:nvSpPr>
          <p:cNvPr id="13" name="Espace réservé du contenu 2">
            <a:extLst>
              <a:ext uri="{FF2B5EF4-FFF2-40B4-BE49-F238E27FC236}">
                <a16:creationId xmlns:a16="http://schemas.microsoft.com/office/drawing/2014/main" id="{29F07BEC-746C-95ED-A33B-66BDCACE33E3}"/>
              </a:ext>
            </a:extLst>
          </p:cNvPr>
          <p:cNvSpPr txBox="1">
            <a:spLocks/>
          </p:cNvSpPr>
          <p:nvPr/>
        </p:nvSpPr>
        <p:spPr>
          <a:xfrm>
            <a:off x="8862752" y="1049750"/>
            <a:ext cx="3478048" cy="1820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The car </a:t>
            </a:r>
            <a:r>
              <a:rPr lang="fr-FR" dirty="0" err="1"/>
              <a:t>is</a:t>
            </a:r>
            <a:r>
              <a:rPr lang="fr-FR" dirty="0"/>
              <a:t> </a:t>
            </a:r>
            <a:r>
              <a:rPr lang="fr-FR" dirty="0" err="1"/>
              <a:t>driven</a:t>
            </a:r>
            <a:r>
              <a:rPr lang="fr-FR" dirty="0"/>
              <a:t> on the road</a:t>
            </a:r>
          </a:p>
          <a:p>
            <a:r>
              <a:rPr lang="fr-FR" dirty="0"/>
              <a:t>The truck </a:t>
            </a:r>
            <a:r>
              <a:rPr lang="fr-FR" dirty="0" err="1"/>
              <a:t>is</a:t>
            </a:r>
            <a:r>
              <a:rPr lang="fr-FR" dirty="0"/>
              <a:t> </a:t>
            </a:r>
            <a:r>
              <a:rPr lang="fr-FR" dirty="0" err="1"/>
              <a:t>driven</a:t>
            </a:r>
            <a:r>
              <a:rPr lang="fr-FR" dirty="0"/>
              <a:t> on the highway</a:t>
            </a:r>
          </a:p>
        </p:txBody>
      </p:sp>
      <p:graphicFrame>
        <p:nvGraphicFramePr>
          <p:cNvPr id="4" name="Tableau 10">
            <a:extLst>
              <a:ext uri="{FF2B5EF4-FFF2-40B4-BE49-F238E27FC236}">
                <a16:creationId xmlns:a16="http://schemas.microsoft.com/office/drawing/2014/main" id="{83C78277-77A3-BBF5-423E-C98FE8F798CF}"/>
              </a:ext>
            </a:extLst>
          </p:cNvPr>
          <p:cNvGraphicFramePr>
            <a:graphicFrameLocks noGrp="1"/>
          </p:cNvGraphicFramePr>
          <p:nvPr>
            <p:extLst>
              <p:ext uri="{D42A27DB-BD31-4B8C-83A1-F6EECF244321}">
                <p14:modId xmlns:p14="http://schemas.microsoft.com/office/powerpoint/2010/main" val="7884849"/>
              </p:ext>
            </p:extLst>
          </p:nvPr>
        </p:nvGraphicFramePr>
        <p:xfrm>
          <a:off x="977943" y="5776435"/>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20972092"/>
                    </a:ext>
                  </a:extLst>
                </a:gridCol>
                <a:gridCol w="903111">
                  <a:extLst>
                    <a:ext uri="{9D8B030D-6E8A-4147-A177-3AD203B41FA5}">
                      <a16:colId xmlns:a16="http://schemas.microsoft.com/office/drawing/2014/main" val="706412049"/>
                    </a:ext>
                  </a:extLst>
                </a:gridCol>
                <a:gridCol w="903111">
                  <a:extLst>
                    <a:ext uri="{9D8B030D-6E8A-4147-A177-3AD203B41FA5}">
                      <a16:colId xmlns:a16="http://schemas.microsoft.com/office/drawing/2014/main" val="80743794"/>
                    </a:ext>
                  </a:extLst>
                </a:gridCol>
                <a:gridCol w="903111">
                  <a:extLst>
                    <a:ext uri="{9D8B030D-6E8A-4147-A177-3AD203B41FA5}">
                      <a16:colId xmlns:a16="http://schemas.microsoft.com/office/drawing/2014/main" val="1450060432"/>
                    </a:ext>
                  </a:extLst>
                </a:gridCol>
                <a:gridCol w="903111">
                  <a:extLst>
                    <a:ext uri="{9D8B030D-6E8A-4147-A177-3AD203B41FA5}">
                      <a16:colId xmlns:a16="http://schemas.microsoft.com/office/drawing/2014/main" val="2691609001"/>
                    </a:ext>
                  </a:extLst>
                </a:gridCol>
                <a:gridCol w="903111">
                  <a:extLst>
                    <a:ext uri="{9D8B030D-6E8A-4147-A177-3AD203B41FA5}">
                      <a16:colId xmlns:a16="http://schemas.microsoft.com/office/drawing/2014/main" val="2187055085"/>
                    </a:ext>
                  </a:extLst>
                </a:gridCol>
                <a:gridCol w="903111">
                  <a:extLst>
                    <a:ext uri="{9D8B030D-6E8A-4147-A177-3AD203B41FA5}">
                      <a16:colId xmlns:a16="http://schemas.microsoft.com/office/drawing/2014/main" val="2829945458"/>
                    </a:ext>
                  </a:extLst>
                </a:gridCol>
                <a:gridCol w="903111">
                  <a:extLst>
                    <a:ext uri="{9D8B030D-6E8A-4147-A177-3AD203B41FA5}">
                      <a16:colId xmlns:a16="http://schemas.microsoft.com/office/drawing/2014/main" val="4110793884"/>
                    </a:ext>
                  </a:extLst>
                </a:gridCol>
                <a:gridCol w="903111">
                  <a:extLst>
                    <a:ext uri="{9D8B030D-6E8A-4147-A177-3AD203B41FA5}">
                      <a16:colId xmlns:a16="http://schemas.microsoft.com/office/drawing/2014/main" val="1641655069"/>
                    </a:ext>
                  </a:extLst>
                </a:gridCol>
              </a:tblGrid>
              <a:tr h="0">
                <a:tc>
                  <a:txBody>
                    <a:bodyPr/>
                    <a:lstStyle/>
                    <a:p>
                      <a:r>
                        <a:rPr lang="fr-FR" dirty="0"/>
                        <a:t>0</a:t>
                      </a:r>
                    </a:p>
                  </a:txBody>
                  <a:tcPr/>
                </a:tc>
                <a:tc>
                  <a:txBody>
                    <a:bodyPr/>
                    <a:lstStyle/>
                    <a:p>
                      <a:r>
                        <a:rPr lang="fr-FR" dirty="0"/>
                        <a:t>0.043</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0.043</a:t>
                      </a:r>
                    </a:p>
                  </a:txBody>
                  <a:tcPr/>
                </a:tc>
                <a:tc>
                  <a:txBody>
                    <a:bodyPr/>
                    <a:lstStyle/>
                    <a:p>
                      <a:r>
                        <a:rPr lang="fr-FR" dirty="0"/>
                        <a:t>0</a:t>
                      </a:r>
                    </a:p>
                  </a:txBody>
                  <a:tcPr/>
                </a:tc>
                <a:extLst>
                  <a:ext uri="{0D108BD9-81ED-4DB2-BD59-A6C34878D82A}">
                    <a16:rowId xmlns:a16="http://schemas.microsoft.com/office/drawing/2014/main" val="31971894"/>
                  </a:ext>
                </a:extLst>
              </a:tr>
            </a:tbl>
          </a:graphicData>
        </a:graphic>
      </p:graphicFrame>
      <p:graphicFrame>
        <p:nvGraphicFramePr>
          <p:cNvPr id="5" name="Tableau 10">
            <a:extLst>
              <a:ext uri="{FF2B5EF4-FFF2-40B4-BE49-F238E27FC236}">
                <a16:creationId xmlns:a16="http://schemas.microsoft.com/office/drawing/2014/main" id="{4E753D34-9AF2-CC1E-EEF3-F859A9482B9F}"/>
              </a:ext>
            </a:extLst>
          </p:cNvPr>
          <p:cNvGraphicFramePr>
            <a:graphicFrameLocks noGrp="1"/>
          </p:cNvGraphicFramePr>
          <p:nvPr>
            <p:extLst>
              <p:ext uri="{D42A27DB-BD31-4B8C-83A1-F6EECF244321}">
                <p14:modId xmlns:p14="http://schemas.microsoft.com/office/powerpoint/2010/main" val="2329478381"/>
              </p:ext>
            </p:extLst>
          </p:nvPr>
        </p:nvGraphicFramePr>
        <p:xfrm>
          <a:off x="977942" y="6294157"/>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320972092"/>
                    </a:ext>
                  </a:extLst>
                </a:gridCol>
                <a:gridCol w="903111">
                  <a:extLst>
                    <a:ext uri="{9D8B030D-6E8A-4147-A177-3AD203B41FA5}">
                      <a16:colId xmlns:a16="http://schemas.microsoft.com/office/drawing/2014/main" val="706412049"/>
                    </a:ext>
                  </a:extLst>
                </a:gridCol>
                <a:gridCol w="903111">
                  <a:extLst>
                    <a:ext uri="{9D8B030D-6E8A-4147-A177-3AD203B41FA5}">
                      <a16:colId xmlns:a16="http://schemas.microsoft.com/office/drawing/2014/main" val="80743794"/>
                    </a:ext>
                  </a:extLst>
                </a:gridCol>
                <a:gridCol w="903111">
                  <a:extLst>
                    <a:ext uri="{9D8B030D-6E8A-4147-A177-3AD203B41FA5}">
                      <a16:colId xmlns:a16="http://schemas.microsoft.com/office/drawing/2014/main" val="1450060432"/>
                    </a:ext>
                  </a:extLst>
                </a:gridCol>
                <a:gridCol w="903111">
                  <a:extLst>
                    <a:ext uri="{9D8B030D-6E8A-4147-A177-3AD203B41FA5}">
                      <a16:colId xmlns:a16="http://schemas.microsoft.com/office/drawing/2014/main" val="2691609001"/>
                    </a:ext>
                  </a:extLst>
                </a:gridCol>
                <a:gridCol w="903111">
                  <a:extLst>
                    <a:ext uri="{9D8B030D-6E8A-4147-A177-3AD203B41FA5}">
                      <a16:colId xmlns:a16="http://schemas.microsoft.com/office/drawing/2014/main" val="2187055085"/>
                    </a:ext>
                  </a:extLst>
                </a:gridCol>
                <a:gridCol w="903111">
                  <a:extLst>
                    <a:ext uri="{9D8B030D-6E8A-4147-A177-3AD203B41FA5}">
                      <a16:colId xmlns:a16="http://schemas.microsoft.com/office/drawing/2014/main" val="2829945458"/>
                    </a:ext>
                  </a:extLst>
                </a:gridCol>
                <a:gridCol w="903111">
                  <a:extLst>
                    <a:ext uri="{9D8B030D-6E8A-4147-A177-3AD203B41FA5}">
                      <a16:colId xmlns:a16="http://schemas.microsoft.com/office/drawing/2014/main" val="4110793884"/>
                    </a:ext>
                  </a:extLst>
                </a:gridCol>
                <a:gridCol w="903111">
                  <a:extLst>
                    <a:ext uri="{9D8B030D-6E8A-4147-A177-3AD203B41FA5}">
                      <a16:colId xmlns:a16="http://schemas.microsoft.com/office/drawing/2014/main" val="1641655069"/>
                    </a:ext>
                  </a:extLst>
                </a:gridCol>
              </a:tblGrid>
              <a:tr h="0">
                <a:tc>
                  <a:txBody>
                    <a:bodyPr/>
                    <a:lstStyle/>
                    <a:p>
                      <a:r>
                        <a:rPr lang="fr-FR" dirty="0"/>
                        <a:t>0</a:t>
                      </a:r>
                    </a:p>
                  </a:txBody>
                  <a:tcPr/>
                </a:tc>
                <a:tc>
                  <a:txBody>
                    <a:bodyPr/>
                    <a:lstStyle/>
                    <a:p>
                      <a:r>
                        <a:rPr lang="fr-FR" dirty="0"/>
                        <a:t>0</a:t>
                      </a:r>
                    </a:p>
                  </a:txBody>
                  <a:tcPr/>
                </a:tc>
                <a:tc>
                  <a:txBody>
                    <a:bodyPr/>
                    <a:lstStyle/>
                    <a:p>
                      <a:r>
                        <a:rPr lang="fr-FR" dirty="0"/>
                        <a:t>0.043</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0.043</a:t>
                      </a:r>
                    </a:p>
                  </a:txBody>
                  <a:tcPr/>
                </a:tc>
                <a:extLst>
                  <a:ext uri="{0D108BD9-81ED-4DB2-BD59-A6C34878D82A}">
                    <a16:rowId xmlns:a16="http://schemas.microsoft.com/office/drawing/2014/main" val="31971894"/>
                  </a:ext>
                </a:extLst>
              </a:tr>
            </a:tbl>
          </a:graphicData>
        </a:graphic>
      </p:graphicFrame>
    </p:spTree>
    <p:extLst>
      <p:ext uri="{BB962C8B-B14F-4D97-AF65-F5344CB8AC3E}">
        <p14:creationId xmlns:p14="http://schemas.microsoft.com/office/powerpoint/2010/main" val="90714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660DC4-EDCC-2F04-AFC0-43A8AF6B196D}"/>
              </a:ext>
            </a:extLst>
          </p:cNvPr>
          <p:cNvSpPr>
            <a:spLocks noGrp="1"/>
          </p:cNvSpPr>
          <p:nvPr>
            <p:ph type="title"/>
          </p:nvPr>
        </p:nvSpPr>
        <p:spPr>
          <a:xfrm>
            <a:off x="838200" y="320675"/>
            <a:ext cx="10515600" cy="1325563"/>
          </a:xfrm>
        </p:spPr>
        <p:txBody>
          <a:bodyPr>
            <a:normAutofit/>
          </a:bodyPr>
          <a:lstStyle/>
          <a:p>
            <a:r>
              <a:rPr lang="fr-FR" sz="3600" dirty="0"/>
              <a:t>Comment préparer des documents pour BOW ou TF-IDF</a:t>
            </a:r>
          </a:p>
        </p:txBody>
      </p:sp>
      <p:sp>
        <p:nvSpPr>
          <p:cNvPr id="3" name="Espace réservé du contenu 2">
            <a:extLst>
              <a:ext uri="{FF2B5EF4-FFF2-40B4-BE49-F238E27FC236}">
                <a16:creationId xmlns:a16="http://schemas.microsoft.com/office/drawing/2014/main" id="{A515534E-B067-6343-6B74-AA21D05CE876}"/>
              </a:ext>
            </a:extLst>
          </p:cNvPr>
          <p:cNvSpPr>
            <a:spLocks noGrp="1"/>
          </p:cNvSpPr>
          <p:nvPr>
            <p:ph idx="1"/>
          </p:nvPr>
        </p:nvSpPr>
        <p:spPr>
          <a:xfrm>
            <a:off x="838200" y="1825625"/>
            <a:ext cx="4543097" cy="4351338"/>
          </a:xfrm>
        </p:spPr>
        <p:txBody>
          <a:bodyPr>
            <a:normAutofit fontScale="85000" lnSpcReduction="10000"/>
          </a:bodyPr>
          <a:lstStyle/>
          <a:p>
            <a:pPr marL="0" indent="0">
              <a:buNone/>
            </a:pPr>
            <a:r>
              <a:rPr lang="fr-FR" sz="3800" dirty="0"/>
              <a:t>Prétraitements</a:t>
            </a:r>
          </a:p>
          <a:p>
            <a:pPr marL="0" indent="0">
              <a:buNone/>
            </a:pPr>
            <a:r>
              <a:rPr lang="fr-FR" sz="1600" i="1" dirty="0"/>
              <a:t>Type de prétraitement dépend de la tâche et la nature des données</a:t>
            </a:r>
          </a:p>
          <a:p>
            <a:r>
              <a:rPr lang="fr-FR" i="1" dirty="0">
                <a:solidFill>
                  <a:srgbClr val="002060"/>
                </a:solidFill>
                <a:latin typeface="Bouygues Read Light" pitchFamily="50" charset="0"/>
              </a:rPr>
              <a:t>Nettoyage</a:t>
            </a:r>
          </a:p>
          <a:p>
            <a:pPr lvl="1"/>
            <a:r>
              <a:rPr lang="fr-FR" sz="1700" i="1" dirty="0">
                <a:latin typeface="Bouygues Read Light" pitchFamily="50" charset="0"/>
              </a:rPr>
              <a:t>Supprimer ponctuation</a:t>
            </a:r>
          </a:p>
          <a:p>
            <a:pPr lvl="1"/>
            <a:r>
              <a:rPr lang="fr-FR" sz="1700" i="1" dirty="0">
                <a:latin typeface="Bouygues Read Light" pitchFamily="50" charset="0"/>
              </a:rPr>
              <a:t>Supprimer liens</a:t>
            </a:r>
          </a:p>
          <a:p>
            <a:pPr lvl="1"/>
            <a:r>
              <a:rPr lang="fr-FR" sz="1700" i="1" dirty="0">
                <a:latin typeface="Bouygues Read Light" pitchFamily="50" charset="0"/>
              </a:rPr>
              <a:t>Mettre le texte en minuscules</a:t>
            </a:r>
          </a:p>
          <a:p>
            <a:pPr lvl="1"/>
            <a:r>
              <a:rPr lang="fr-FR" sz="1700" i="1" dirty="0">
                <a:latin typeface="Bouygues Read Light" pitchFamily="50" charset="0"/>
              </a:rPr>
              <a:t>Supprimer les chiffres ?</a:t>
            </a:r>
          </a:p>
          <a:p>
            <a:pPr lvl="1"/>
            <a:r>
              <a:rPr lang="fr-FR" sz="1700" i="1" dirty="0">
                <a:latin typeface="Bouygues Read Light" pitchFamily="50" charset="0"/>
              </a:rPr>
              <a:t>Correction d’</a:t>
            </a:r>
            <a:r>
              <a:rPr lang="fr-FR" sz="1700" i="1" dirty="0" err="1">
                <a:latin typeface="Bouygues Read Light" pitchFamily="50" charset="0"/>
              </a:rPr>
              <a:t>ortographe</a:t>
            </a:r>
            <a:endParaRPr lang="fr-FR" sz="1700" i="1" dirty="0">
              <a:latin typeface="Bouygues Read Light" pitchFamily="50" charset="0"/>
            </a:endParaRPr>
          </a:p>
          <a:p>
            <a:pPr lvl="1"/>
            <a:r>
              <a:rPr lang="fr-FR" sz="1700" i="1" dirty="0">
                <a:latin typeface="Bouygues Read Light" pitchFamily="50" charset="0"/>
              </a:rPr>
              <a:t>Enlever stop-</a:t>
            </a:r>
            <a:r>
              <a:rPr lang="fr-FR" sz="1700" i="1" dirty="0" err="1">
                <a:latin typeface="Bouygues Read Light" pitchFamily="50" charset="0"/>
              </a:rPr>
              <a:t>words</a:t>
            </a:r>
            <a:endParaRPr lang="fr-FR" sz="1700" i="1" dirty="0">
              <a:latin typeface="Bouygues Read Light" pitchFamily="50" charset="0"/>
            </a:endParaRPr>
          </a:p>
          <a:p>
            <a:pPr lvl="1"/>
            <a:r>
              <a:rPr lang="fr-FR" sz="1700" i="1" dirty="0">
                <a:latin typeface="Bouygues Read Light" pitchFamily="50" charset="0"/>
              </a:rPr>
              <a:t>Trop d’espaces</a:t>
            </a:r>
          </a:p>
          <a:p>
            <a:r>
              <a:rPr lang="fr-FR" i="1" dirty="0">
                <a:solidFill>
                  <a:srgbClr val="002060"/>
                </a:solidFill>
                <a:latin typeface="Bouygues Read Light" pitchFamily="50" charset="0"/>
              </a:rPr>
              <a:t>Tokenisation</a:t>
            </a:r>
          </a:p>
          <a:p>
            <a:pPr lvl="1"/>
            <a:r>
              <a:rPr lang="fr-FR" sz="1700" i="1" dirty="0">
                <a:latin typeface="Bouygues Read Light" pitchFamily="50" charset="0"/>
              </a:rPr>
              <a:t>Couper le texte en petites unités</a:t>
            </a:r>
          </a:p>
          <a:p>
            <a:r>
              <a:rPr lang="fr-FR" i="1" dirty="0">
                <a:solidFill>
                  <a:srgbClr val="002060"/>
                </a:solidFill>
                <a:latin typeface="Bouygues Read Light" pitchFamily="50" charset="0"/>
              </a:rPr>
              <a:t>Lemmatisation</a:t>
            </a:r>
          </a:p>
          <a:p>
            <a:pPr lvl="1"/>
            <a:r>
              <a:rPr lang="fr-FR" sz="1700" i="1" dirty="0">
                <a:latin typeface="Bouygues Read Light" pitchFamily="50" charset="0"/>
              </a:rPr>
              <a:t>Transformer le mot en sa version dictionnaire</a:t>
            </a:r>
          </a:p>
          <a:p>
            <a:pPr marL="0" indent="0">
              <a:buNone/>
            </a:pPr>
            <a:endParaRPr lang="fr-FR" dirty="0"/>
          </a:p>
        </p:txBody>
      </p:sp>
      <p:pic>
        <p:nvPicPr>
          <p:cNvPr id="5" name="Image 4">
            <a:extLst>
              <a:ext uri="{FF2B5EF4-FFF2-40B4-BE49-F238E27FC236}">
                <a16:creationId xmlns:a16="http://schemas.microsoft.com/office/drawing/2014/main" id="{B14C664D-4047-E720-FB2D-1B9BD021804A}"/>
              </a:ext>
            </a:extLst>
          </p:cNvPr>
          <p:cNvPicPr>
            <a:picLocks noChangeAspect="1"/>
          </p:cNvPicPr>
          <p:nvPr/>
        </p:nvPicPr>
        <p:blipFill>
          <a:blip r:embed="rId2"/>
          <a:stretch>
            <a:fillRect/>
          </a:stretch>
        </p:blipFill>
        <p:spPr>
          <a:xfrm>
            <a:off x="5129049" y="1886772"/>
            <a:ext cx="6808074" cy="3591909"/>
          </a:xfrm>
          <a:prstGeom prst="rect">
            <a:avLst/>
          </a:prstGeom>
        </p:spPr>
      </p:pic>
      <p:sp>
        <p:nvSpPr>
          <p:cNvPr id="6" name="Espace réservé du pied de page 5">
            <a:extLst>
              <a:ext uri="{FF2B5EF4-FFF2-40B4-BE49-F238E27FC236}">
                <a16:creationId xmlns:a16="http://schemas.microsoft.com/office/drawing/2014/main" id="{2F02001F-2AE3-949B-0680-456B686091D1}"/>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EACE8A38-04AB-3F12-17CD-416BA9DB2F51}"/>
              </a:ext>
            </a:extLst>
          </p:cNvPr>
          <p:cNvSpPr>
            <a:spLocks noGrp="1"/>
          </p:cNvSpPr>
          <p:nvPr>
            <p:ph type="sldNum" sz="quarter" idx="12"/>
          </p:nvPr>
        </p:nvSpPr>
        <p:spPr/>
        <p:txBody>
          <a:bodyPr/>
          <a:lstStyle/>
          <a:p>
            <a:fld id="{DBF78F6E-C9B6-AF4A-ADA2-B525441CD56A}" type="slidenum">
              <a:rPr lang="fr-FR" smtClean="0"/>
              <a:t>11</a:t>
            </a:fld>
            <a:endParaRPr lang="fr-FR"/>
          </a:p>
        </p:txBody>
      </p:sp>
    </p:spTree>
    <p:extLst>
      <p:ext uri="{BB962C8B-B14F-4D97-AF65-F5344CB8AC3E}">
        <p14:creationId xmlns:p14="http://schemas.microsoft.com/office/powerpoint/2010/main" val="2910442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BDEC0FD7-AC4F-84B8-7A8B-4ABF192B33D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63E8432-2946-6B2F-75AC-FFE88D25A207}"/>
              </a:ext>
            </a:extLst>
          </p:cNvPr>
          <p:cNvSpPr>
            <a:spLocks noGrp="1"/>
          </p:cNvSpPr>
          <p:nvPr>
            <p:ph type="sldNum" sz="quarter" idx="12"/>
          </p:nvPr>
        </p:nvSpPr>
        <p:spPr/>
        <p:txBody>
          <a:bodyPr/>
          <a:lstStyle/>
          <a:p>
            <a:fld id="{DBF78F6E-C9B6-AF4A-ADA2-B525441CD56A}" type="slidenum">
              <a:rPr lang="fr-FR" smtClean="0"/>
              <a:t>12</a:t>
            </a:fld>
            <a:endParaRPr lang="fr-FR"/>
          </a:p>
        </p:txBody>
      </p:sp>
      <p:pic>
        <p:nvPicPr>
          <p:cNvPr id="6" name="Image 5">
            <a:extLst>
              <a:ext uri="{FF2B5EF4-FFF2-40B4-BE49-F238E27FC236}">
                <a16:creationId xmlns:a16="http://schemas.microsoft.com/office/drawing/2014/main" id="{EA1C39AD-F68C-64A8-0B5C-F9604BCD7AAE}"/>
              </a:ext>
            </a:extLst>
          </p:cNvPr>
          <p:cNvPicPr>
            <a:picLocks noChangeAspect="1"/>
          </p:cNvPicPr>
          <p:nvPr/>
        </p:nvPicPr>
        <p:blipFill>
          <a:blip r:embed="rId2"/>
          <a:stretch>
            <a:fillRect/>
          </a:stretch>
        </p:blipFill>
        <p:spPr>
          <a:xfrm>
            <a:off x="-525180" y="0"/>
            <a:ext cx="12998593" cy="6857999"/>
          </a:xfrm>
          <a:prstGeom prst="rect">
            <a:avLst/>
          </a:prstGeom>
        </p:spPr>
      </p:pic>
    </p:spTree>
    <p:extLst>
      <p:ext uri="{BB962C8B-B14F-4D97-AF65-F5344CB8AC3E}">
        <p14:creationId xmlns:p14="http://schemas.microsoft.com/office/powerpoint/2010/main" val="288346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8BDDA-0C6A-0143-6E3E-8D983D44B632}"/>
              </a:ext>
            </a:extLst>
          </p:cNvPr>
          <p:cNvSpPr>
            <a:spLocks noGrp="1"/>
          </p:cNvSpPr>
          <p:nvPr>
            <p:ph type="title"/>
          </p:nvPr>
        </p:nvSpPr>
        <p:spPr/>
        <p:txBody>
          <a:bodyPr/>
          <a:lstStyle/>
          <a:p>
            <a:r>
              <a:rPr lang="fr-FR" dirty="0"/>
              <a:t>Similarité entre les mots II</a:t>
            </a:r>
          </a:p>
        </p:txBody>
      </p:sp>
      <p:sp>
        <p:nvSpPr>
          <p:cNvPr id="3" name="Espace réservé du contenu 2">
            <a:extLst>
              <a:ext uri="{FF2B5EF4-FFF2-40B4-BE49-F238E27FC236}">
                <a16:creationId xmlns:a16="http://schemas.microsoft.com/office/drawing/2014/main" id="{BA3FED18-38DF-F5C0-36B8-E80768E1FF74}"/>
              </a:ext>
            </a:extLst>
          </p:cNvPr>
          <p:cNvSpPr>
            <a:spLocks noGrp="1"/>
          </p:cNvSpPr>
          <p:nvPr>
            <p:ph idx="1"/>
          </p:nvPr>
        </p:nvSpPr>
        <p:spPr/>
        <p:txBody>
          <a:bodyPr>
            <a:normAutofit fontScale="92500" lnSpcReduction="10000"/>
          </a:bodyPr>
          <a:lstStyle/>
          <a:p>
            <a:pPr marL="0" indent="0">
              <a:buNone/>
            </a:pPr>
            <a:r>
              <a:rPr lang="fr-FR" dirty="0">
                <a:effectLst/>
                <a:latin typeface="+mj-lt"/>
              </a:rPr>
              <a:t>Selon la façon de définir les contextes d'un mot, différents types de similarité peuvent être obtenues. </a:t>
            </a:r>
          </a:p>
          <a:p>
            <a:pPr marL="0" indent="0">
              <a:buNone/>
            </a:pPr>
            <a:r>
              <a:rPr lang="fr-FR" dirty="0">
                <a:effectLst/>
                <a:latin typeface="+mj-lt"/>
              </a:rPr>
              <a:t>Schématiquement on distingue:</a:t>
            </a:r>
          </a:p>
          <a:p>
            <a:pPr lvl="1"/>
            <a:r>
              <a:rPr lang="fr-FR" dirty="0">
                <a:effectLst/>
                <a:latin typeface="+mj-lt"/>
              </a:rPr>
              <a:t>similarité </a:t>
            </a:r>
            <a:r>
              <a:rPr lang="fr-FR" dirty="0" err="1">
                <a:effectLst/>
                <a:latin typeface="+mj-lt"/>
              </a:rPr>
              <a:t>topicale</a:t>
            </a:r>
            <a:r>
              <a:rPr lang="fr-FR" dirty="0">
                <a:effectLst/>
                <a:latin typeface="+mj-lt"/>
              </a:rPr>
              <a:t> : tendance à ce que des mots de même domaine soient vectoriellement proches (par exemple : avocat / procès / cour / juge / etc...</a:t>
            </a:r>
          </a:p>
          <a:p>
            <a:pPr lvl="1"/>
            <a:r>
              <a:rPr lang="fr-FR" dirty="0">
                <a:latin typeface="+mj-lt"/>
              </a:rPr>
              <a:t>S</a:t>
            </a:r>
            <a:r>
              <a:rPr lang="fr-FR" dirty="0">
                <a:effectLst/>
                <a:latin typeface="+mj-lt"/>
              </a:rPr>
              <a:t>imilarité fonctionnelle: tendance à ce que des mots synonymes, ou antonymes soient proches</a:t>
            </a:r>
          </a:p>
          <a:p>
            <a:pPr marL="0" indent="0">
              <a:buNone/>
            </a:pPr>
            <a:r>
              <a:rPr lang="fr-FR" dirty="0">
                <a:effectLst/>
                <a:latin typeface="+mj-lt"/>
              </a:rPr>
              <a:t>Le principe de base pour construire un espace vectoriel de mots E est donc de faire en sorte que plus deux mots ont des contextes observ</a:t>
            </a:r>
            <a:r>
              <a:rPr lang="fr-FR" dirty="0">
                <a:latin typeface="+mj-lt"/>
              </a:rPr>
              <a:t>é</a:t>
            </a:r>
            <a:r>
              <a:rPr lang="fr-FR" dirty="0">
                <a:effectLst/>
                <a:latin typeface="+mj-lt"/>
              </a:rPr>
              <a:t>s en corpus similaires, plus ils soient proches dans E. On parle ainsi de modèles d'espaces (vectoriels) distributionnels de mots, en anglais DSM pour </a:t>
            </a:r>
            <a:r>
              <a:rPr lang="fr-FR" dirty="0" err="1">
                <a:effectLst/>
                <a:latin typeface="+mj-lt"/>
              </a:rPr>
              <a:t>distributional</a:t>
            </a:r>
            <a:r>
              <a:rPr lang="fr-FR" dirty="0">
                <a:effectLst/>
                <a:latin typeface="+mj-lt"/>
              </a:rPr>
              <a:t> </a:t>
            </a:r>
            <a:r>
              <a:rPr lang="fr-FR" dirty="0" err="1">
                <a:effectLst/>
                <a:latin typeface="+mj-lt"/>
              </a:rPr>
              <a:t>space</a:t>
            </a:r>
            <a:r>
              <a:rPr lang="fr-FR" dirty="0">
                <a:effectLst/>
                <a:latin typeface="+mj-lt"/>
              </a:rPr>
              <a:t> model.</a:t>
            </a:r>
          </a:p>
          <a:p>
            <a:endParaRPr lang="fr-FR" dirty="0"/>
          </a:p>
        </p:txBody>
      </p:sp>
      <p:sp>
        <p:nvSpPr>
          <p:cNvPr id="4" name="Espace réservé du pied de page 3">
            <a:extLst>
              <a:ext uri="{FF2B5EF4-FFF2-40B4-BE49-F238E27FC236}">
                <a16:creationId xmlns:a16="http://schemas.microsoft.com/office/drawing/2014/main" id="{99DB3F95-BB44-2F29-6BDD-F32B5A5D130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ABAA55A-6E28-5899-CEEA-201BC2D0B8AB}"/>
              </a:ext>
            </a:extLst>
          </p:cNvPr>
          <p:cNvSpPr>
            <a:spLocks noGrp="1"/>
          </p:cNvSpPr>
          <p:nvPr>
            <p:ph type="sldNum" sz="quarter" idx="12"/>
          </p:nvPr>
        </p:nvSpPr>
        <p:spPr/>
        <p:txBody>
          <a:bodyPr/>
          <a:lstStyle/>
          <a:p>
            <a:fld id="{DBF78F6E-C9B6-AF4A-ADA2-B525441CD56A}" type="slidenum">
              <a:rPr lang="fr-FR" smtClean="0"/>
              <a:t>13</a:t>
            </a:fld>
            <a:endParaRPr lang="fr-FR"/>
          </a:p>
        </p:txBody>
      </p:sp>
    </p:spTree>
    <p:extLst>
      <p:ext uri="{BB962C8B-B14F-4D97-AF65-F5344CB8AC3E}">
        <p14:creationId xmlns:p14="http://schemas.microsoft.com/office/powerpoint/2010/main" val="187635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
            <a:extLst>
              <a:ext uri="{FF2B5EF4-FFF2-40B4-BE49-F238E27FC236}">
                <a16:creationId xmlns:a16="http://schemas.microsoft.com/office/drawing/2014/main" id="{10F44197-4FC1-7DED-493F-801BD32148C6}"/>
              </a:ext>
            </a:extLst>
          </p:cNvPr>
          <p:cNvSpPr txBox="1">
            <a:spLocks/>
          </p:cNvSpPr>
          <p:nvPr/>
        </p:nvSpPr>
        <p:spPr>
          <a:xfrm>
            <a:off x="342816" y="472840"/>
            <a:ext cx="6071236" cy="104278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fr-FR" b="1" dirty="0">
                <a:solidFill>
                  <a:schemeClr val="tx2"/>
                </a:solidFill>
                <a:latin typeface="+mn-lt"/>
              </a:rPr>
            </a:br>
            <a:endParaRPr lang="fr-FR" b="1" dirty="0">
              <a:solidFill>
                <a:schemeClr val="tx2"/>
              </a:solidFill>
              <a:latin typeface="+mn-lt"/>
            </a:endParaRPr>
          </a:p>
        </p:txBody>
      </p:sp>
      <p:sp>
        <p:nvSpPr>
          <p:cNvPr id="5" name="Rectangle 4">
            <a:extLst>
              <a:ext uri="{FF2B5EF4-FFF2-40B4-BE49-F238E27FC236}">
                <a16:creationId xmlns:a16="http://schemas.microsoft.com/office/drawing/2014/main" id="{6DC00A62-F1BF-11A2-FAA3-C79CB93F1190}"/>
              </a:ext>
            </a:extLst>
          </p:cNvPr>
          <p:cNvSpPr/>
          <p:nvPr/>
        </p:nvSpPr>
        <p:spPr>
          <a:xfrm>
            <a:off x="420880" y="2252662"/>
            <a:ext cx="3317682" cy="1882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fr-FR" sz="2400" dirty="0"/>
              <a:t>Similarité cosinus</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Distance euclidienne</a:t>
            </a:r>
          </a:p>
          <a:p>
            <a:endParaRPr lang="fr-FR" sz="2400" dirty="0"/>
          </a:p>
          <a:p>
            <a:pPr marL="285750" indent="-285750">
              <a:buFont typeface="Arial" panose="020B0604020202020204" pitchFamily="34" charset="0"/>
              <a:buChar char="•"/>
            </a:pPr>
            <a:r>
              <a:rPr lang="fr-FR" sz="2400" dirty="0"/>
              <a:t>Similarité Jaccard</a:t>
            </a:r>
          </a:p>
        </p:txBody>
      </p:sp>
      <p:pic>
        <p:nvPicPr>
          <p:cNvPr id="13" name="Image 12">
            <a:extLst>
              <a:ext uri="{FF2B5EF4-FFF2-40B4-BE49-F238E27FC236}">
                <a16:creationId xmlns:a16="http://schemas.microsoft.com/office/drawing/2014/main" id="{A9732DE3-C867-E3F4-36B0-3B999E767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5522" y="3713765"/>
            <a:ext cx="4515801" cy="2908482"/>
          </a:xfrm>
          <a:prstGeom prst="rect">
            <a:avLst/>
          </a:prstGeom>
        </p:spPr>
      </p:pic>
      <p:sp>
        <p:nvSpPr>
          <p:cNvPr id="14" name="AutoShape 2" descr="{\displaystyle d(p,q)={\sqrt {(p_{1}-q_{1})^{2}+(p_{2}-q_{2})^{2}+\cdots +(p_{i}-q_{i})^{2}+\cdots +(p_{n}-q_{n})^{2}}}.}">
            <a:extLst>
              <a:ext uri="{FF2B5EF4-FFF2-40B4-BE49-F238E27FC236}">
                <a16:creationId xmlns:a16="http://schemas.microsoft.com/office/drawing/2014/main" id="{180FB857-52DF-6A51-C4A8-23A5D58FE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a:extLst>
              <a:ext uri="{FF2B5EF4-FFF2-40B4-BE49-F238E27FC236}">
                <a16:creationId xmlns:a16="http://schemas.microsoft.com/office/drawing/2014/main" id="{DEEBB09A-72B1-375D-15C6-3BC4BE789F2A}"/>
              </a:ext>
            </a:extLst>
          </p:cNvPr>
          <p:cNvPicPr>
            <a:picLocks noChangeAspect="1"/>
          </p:cNvPicPr>
          <p:nvPr/>
        </p:nvPicPr>
        <p:blipFill>
          <a:blip r:embed="rId3"/>
          <a:stretch>
            <a:fillRect/>
          </a:stretch>
        </p:blipFill>
        <p:spPr>
          <a:xfrm>
            <a:off x="4752308" y="3057525"/>
            <a:ext cx="5476875" cy="371475"/>
          </a:xfrm>
          <a:prstGeom prst="rect">
            <a:avLst/>
          </a:prstGeom>
        </p:spPr>
      </p:pic>
      <p:pic>
        <p:nvPicPr>
          <p:cNvPr id="1028" name="Picture 4" descr="A business view on semantic similarity">
            <a:extLst>
              <a:ext uri="{FF2B5EF4-FFF2-40B4-BE49-F238E27FC236}">
                <a16:creationId xmlns:a16="http://schemas.microsoft.com/office/drawing/2014/main" id="{6D66105A-3BE0-6342-FE53-B63457E63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80" y="4514528"/>
            <a:ext cx="3929449" cy="174286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displaystyle {\text{cosine similarity}}=S_{C}(A,B):=\cos(\theta )={\mathbf {A} \cdot \mathbf {B}  \over \|\mathbf {A} \|\|\mathbf {B} \|}={\frac {\sum \limits _{i=1}^{n}{A_{i}B_{i}}}{{\sqrt {\sum \limits _{i=1}^{n}{A_{i}^{2}}}}{\sqrt {\sum \limits _{i=1}^{n}{B_{i}^{2}}}}}},}">
            <a:extLst>
              <a:ext uri="{FF2B5EF4-FFF2-40B4-BE49-F238E27FC236}">
                <a16:creationId xmlns:a16="http://schemas.microsoft.com/office/drawing/2014/main" id="{BA67E532-B918-7ED0-D855-10813722455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Image 2">
            <a:extLst>
              <a:ext uri="{FF2B5EF4-FFF2-40B4-BE49-F238E27FC236}">
                <a16:creationId xmlns:a16="http://schemas.microsoft.com/office/drawing/2014/main" id="{DCF69581-CB02-3BE0-E5C5-2A237EAACC36}"/>
              </a:ext>
            </a:extLst>
          </p:cNvPr>
          <p:cNvPicPr>
            <a:picLocks noChangeAspect="1"/>
          </p:cNvPicPr>
          <p:nvPr/>
        </p:nvPicPr>
        <p:blipFill>
          <a:blip r:embed="rId5"/>
          <a:stretch>
            <a:fillRect/>
          </a:stretch>
        </p:blipFill>
        <p:spPr>
          <a:xfrm>
            <a:off x="4521271" y="1847971"/>
            <a:ext cx="5476875" cy="1042783"/>
          </a:xfrm>
          <a:prstGeom prst="rect">
            <a:avLst/>
          </a:prstGeom>
        </p:spPr>
      </p:pic>
      <p:sp>
        <p:nvSpPr>
          <p:cNvPr id="7" name="Titre 1">
            <a:extLst>
              <a:ext uri="{FF2B5EF4-FFF2-40B4-BE49-F238E27FC236}">
                <a16:creationId xmlns:a16="http://schemas.microsoft.com/office/drawing/2014/main" id="{3FE310D8-24B1-35BE-8A00-C6AA22281059}"/>
              </a:ext>
            </a:extLst>
          </p:cNvPr>
          <p:cNvSpPr>
            <a:spLocks noGrp="1"/>
          </p:cNvSpPr>
          <p:nvPr>
            <p:ph type="title"/>
          </p:nvPr>
        </p:nvSpPr>
        <p:spPr/>
        <p:txBody>
          <a:bodyPr/>
          <a:lstStyle/>
          <a:p>
            <a:r>
              <a:rPr lang="fr-FR" dirty="0"/>
              <a:t>Calculs de similarité entre les mots</a:t>
            </a:r>
          </a:p>
        </p:txBody>
      </p:sp>
      <p:sp>
        <p:nvSpPr>
          <p:cNvPr id="4" name="Espace réservé du pied de page 3">
            <a:extLst>
              <a:ext uri="{FF2B5EF4-FFF2-40B4-BE49-F238E27FC236}">
                <a16:creationId xmlns:a16="http://schemas.microsoft.com/office/drawing/2014/main" id="{A157AF19-1EEA-1D17-CE4D-B1819408AF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003F8E-C6D5-452E-92FD-26261080E265}"/>
              </a:ext>
            </a:extLst>
          </p:cNvPr>
          <p:cNvSpPr>
            <a:spLocks noGrp="1"/>
          </p:cNvSpPr>
          <p:nvPr>
            <p:ph type="sldNum" sz="quarter" idx="12"/>
          </p:nvPr>
        </p:nvSpPr>
        <p:spPr/>
        <p:txBody>
          <a:bodyPr/>
          <a:lstStyle/>
          <a:p>
            <a:fld id="{DBF78F6E-C9B6-AF4A-ADA2-B525441CD56A}" type="slidenum">
              <a:rPr lang="fr-FR" smtClean="0"/>
              <a:t>14</a:t>
            </a:fld>
            <a:endParaRPr lang="fr-FR"/>
          </a:p>
        </p:txBody>
      </p:sp>
    </p:spTree>
    <p:extLst>
      <p:ext uri="{BB962C8B-B14F-4D97-AF65-F5344CB8AC3E}">
        <p14:creationId xmlns:p14="http://schemas.microsoft.com/office/powerpoint/2010/main" val="3285514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05BC0-D75B-298A-BAF0-3AC03786B964}"/>
              </a:ext>
            </a:extLst>
          </p:cNvPr>
          <p:cNvSpPr>
            <a:spLocks noGrp="1"/>
          </p:cNvSpPr>
          <p:nvPr>
            <p:ph type="title"/>
          </p:nvPr>
        </p:nvSpPr>
        <p:spPr/>
        <p:txBody>
          <a:bodyPr/>
          <a:lstStyle/>
          <a:p>
            <a:r>
              <a:rPr lang="fr-FR" dirty="0"/>
              <a:t>Similarité entre les mots II</a:t>
            </a:r>
          </a:p>
        </p:txBody>
      </p:sp>
      <p:sp>
        <p:nvSpPr>
          <p:cNvPr id="3" name="Espace réservé du contenu 2">
            <a:extLst>
              <a:ext uri="{FF2B5EF4-FFF2-40B4-BE49-F238E27FC236}">
                <a16:creationId xmlns:a16="http://schemas.microsoft.com/office/drawing/2014/main" id="{C7AB6673-4F67-051B-749D-A486D5642C9F}"/>
              </a:ext>
            </a:extLst>
          </p:cNvPr>
          <p:cNvSpPr>
            <a:spLocks noGrp="1"/>
          </p:cNvSpPr>
          <p:nvPr>
            <p:ph idx="1"/>
          </p:nvPr>
        </p:nvSpPr>
        <p:spPr>
          <a:xfrm>
            <a:off x="581192" y="2180496"/>
            <a:ext cx="11029615" cy="1013801"/>
          </a:xfrm>
        </p:spPr>
        <p:txBody>
          <a:bodyPr/>
          <a:lstStyle/>
          <a:p>
            <a:pPr marL="0" indent="0">
              <a:buNone/>
            </a:pPr>
            <a:r>
              <a:rPr lang="fr-FR" dirty="0">
                <a:effectLst/>
                <a:latin typeface="Helvetica" pitchFamily="2" charset="0"/>
              </a:rPr>
              <a:t>Problème : Représenter chaque mot comme un vecteur </a:t>
            </a:r>
            <a:r>
              <a:rPr lang="fr-FR" dirty="0" err="1">
                <a:effectLst/>
                <a:latin typeface="Helvetica" pitchFamily="2" charset="0"/>
              </a:rPr>
              <a:t>one-hot</a:t>
            </a:r>
            <a:r>
              <a:rPr lang="fr-FR" dirty="0">
                <a:effectLst/>
                <a:latin typeface="Helvetica" pitchFamily="2" charset="0"/>
              </a:rPr>
              <a:t> ne permet de capturer aucune forme de similarité entre mots.</a:t>
            </a:r>
          </a:p>
          <a:p>
            <a:endParaRPr lang="fr-FR" dirty="0"/>
          </a:p>
        </p:txBody>
      </p:sp>
      <p:pic>
        <p:nvPicPr>
          <p:cNvPr id="7" name="Image 6" descr="Une image contenant texte&#10;&#10;Description générée automatiquement">
            <a:extLst>
              <a:ext uri="{FF2B5EF4-FFF2-40B4-BE49-F238E27FC236}">
                <a16:creationId xmlns:a16="http://schemas.microsoft.com/office/drawing/2014/main" id="{9CA2AC54-EA80-4409-F727-547E9568779E}"/>
              </a:ext>
            </a:extLst>
          </p:cNvPr>
          <p:cNvPicPr>
            <a:picLocks noChangeAspect="1"/>
          </p:cNvPicPr>
          <p:nvPr/>
        </p:nvPicPr>
        <p:blipFill>
          <a:blip r:embed="rId2"/>
          <a:stretch>
            <a:fillRect/>
          </a:stretch>
        </p:blipFill>
        <p:spPr>
          <a:xfrm>
            <a:off x="581192" y="3107724"/>
            <a:ext cx="7467600" cy="3175000"/>
          </a:xfrm>
          <a:prstGeom prst="rect">
            <a:avLst/>
          </a:prstGeom>
        </p:spPr>
      </p:pic>
      <p:sp>
        <p:nvSpPr>
          <p:cNvPr id="4" name="Espace réservé du pied de page 3">
            <a:extLst>
              <a:ext uri="{FF2B5EF4-FFF2-40B4-BE49-F238E27FC236}">
                <a16:creationId xmlns:a16="http://schemas.microsoft.com/office/drawing/2014/main" id="{BD5626DB-9AA7-C127-701B-6C8FA3067DB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4AD4680-A8F0-9E49-73E0-8970FF19C507}"/>
              </a:ext>
            </a:extLst>
          </p:cNvPr>
          <p:cNvSpPr>
            <a:spLocks noGrp="1"/>
          </p:cNvSpPr>
          <p:nvPr>
            <p:ph type="sldNum" sz="quarter" idx="12"/>
          </p:nvPr>
        </p:nvSpPr>
        <p:spPr/>
        <p:txBody>
          <a:bodyPr/>
          <a:lstStyle/>
          <a:p>
            <a:fld id="{DBF78F6E-C9B6-AF4A-ADA2-B525441CD56A}" type="slidenum">
              <a:rPr lang="fr-FR" smtClean="0"/>
              <a:t>15</a:t>
            </a:fld>
            <a:endParaRPr lang="fr-FR"/>
          </a:p>
        </p:txBody>
      </p:sp>
    </p:spTree>
    <p:extLst>
      <p:ext uri="{BB962C8B-B14F-4D97-AF65-F5344CB8AC3E}">
        <p14:creationId xmlns:p14="http://schemas.microsoft.com/office/powerpoint/2010/main" val="128854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2B3825-3E3C-2F44-1EBC-8339CF7054C5}"/>
              </a:ext>
            </a:extLst>
          </p:cNvPr>
          <p:cNvSpPr>
            <a:spLocks noGrp="1"/>
          </p:cNvSpPr>
          <p:nvPr>
            <p:ph type="title"/>
          </p:nvPr>
        </p:nvSpPr>
        <p:spPr/>
        <p:txBody>
          <a:bodyPr/>
          <a:lstStyle/>
          <a:p>
            <a:r>
              <a:rPr lang="fr-FR" dirty="0"/>
              <a:t>L’hypothèse </a:t>
            </a:r>
            <a:r>
              <a:rPr lang="fr-FR" dirty="0" err="1"/>
              <a:t>distributionelle</a:t>
            </a:r>
            <a:endParaRPr lang="fr-FR" dirty="0"/>
          </a:p>
        </p:txBody>
      </p:sp>
      <p:sp>
        <p:nvSpPr>
          <p:cNvPr id="3" name="Espace réservé du contenu 2">
            <a:extLst>
              <a:ext uri="{FF2B5EF4-FFF2-40B4-BE49-F238E27FC236}">
                <a16:creationId xmlns:a16="http://schemas.microsoft.com/office/drawing/2014/main" id="{8E166A64-AFD2-979A-DD97-B23122439C21}"/>
              </a:ext>
            </a:extLst>
          </p:cNvPr>
          <p:cNvSpPr>
            <a:spLocks noGrp="1"/>
          </p:cNvSpPr>
          <p:nvPr>
            <p:ph idx="1"/>
          </p:nvPr>
        </p:nvSpPr>
        <p:spPr>
          <a:xfrm>
            <a:off x="838200" y="1405211"/>
            <a:ext cx="10515600" cy="4351338"/>
          </a:xfrm>
        </p:spPr>
        <p:txBody>
          <a:bodyPr>
            <a:normAutofit/>
          </a:bodyPr>
          <a:lstStyle/>
          <a:p>
            <a:r>
              <a:rPr lang="fr-FR" dirty="0">
                <a:effectLst/>
                <a:latin typeface="Calibri" panose="020F0502020204030204" pitchFamily="34" charset="0"/>
                <a:cs typeface="Calibri" panose="020F0502020204030204" pitchFamily="34" charset="0"/>
              </a:rPr>
              <a:t>L'hypothèse distributionnelle consiste à représenter le sens d'un mot d'après sa distribution (=ses contextes tels qu'observés en corpus), de telle sorte que les mots de distribution proches aient une représentation de sens proches.</a:t>
            </a:r>
          </a:p>
          <a:p>
            <a:r>
              <a:rPr lang="fr-FR" dirty="0">
                <a:effectLst/>
                <a:latin typeface="Calibri" panose="020F0502020204030204" pitchFamily="34" charset="0"/>
                <a:cs typeface="Calibri" panose="020F0502020204030204" pitchFamily="34" charset="0"/>
              </a:rPr>
              <a:t>Des mots de sens similaires vont avoir tendance à apparaître dans les mêmes contextes. Donc, les mots de contextes similaires sont sans doute des mots similaires, et donc doivent avoir des vecteurs proches.</a:t>
            </a:r>
          </a:p>
          <a:p>
            <a:r>
              <a:rPr lang="fr-FR" dirty="0">
                <a:effectLst/>
                <a:latin typeface="Calibri" panose="020F0502020204030204" pitchFamily="34" charset="0"/>
                <a:cs typeface="Calibri" panose="020F0502020204030204" pitchFamily="34" charset="0"/>
              </a:rPr>
              <a:t>Firth (1957): « </a:t>
            </a:r>
            <a:r>
              <a:rPr lang="fr-FR" dirty="0" err="1">
                <a:effectLst/>
                <a:latin typeface="Calibri" panose="020F0502020204030204" pitchFamily="34" charset="0"/>
                <a:cs typeface="Calibri" panose="020F0502020204030204" pitchFamily="34" charset="0"/>
              </a:rPr>
              <a:t>you</a:t>
            </a:r>
            <a:r>
              <a:rPr lang="fr-FR" dirty="0">
                <a:effectLst/>
                <a:latin typeface="Calibri" panose="020F0502020204030204" pitchFamily="34" charset="0"/>
                <a:cs typeface="Calibri" panose="020F0502020204030204" pitchFamily="34" charset="0"/>
              </a:rPr>
              <a:t> </a:t>
            </a:r>
            <a:r>
              <a:rPr lang="fr-FR" dirty="0" err="1">
                <a:effectLst/>
                <a:latin typeface="Calibri" panose="020F0502020204030204" pitchFamily="34" charset="0"/>
                <a:cs typeface="Calibri" panose="020F0502020204030204" pitchFamily="34" charset="0"/>
              </a:rPr>
              <a:t>shall</a:t>
            </a:r>
            <a:r>
              <a:rPr lang="fr-FR" dirty="0">
                <a:effectLst/>
                <a:latin typeface="Calibri" panose="020F0502020204030204" pitchFamily="34" charset="0"/>
                <a:cs typeface="Calibri" panose="020F0502020204030204" pitchFamily="34" charset="0"/>
              </a:rPr>
              <a:t> know a </a:t>
            </a:r>
            <a:r>
              <a:rPr lang="fr-FR" dirty="0" err="1">
                <a:effectLst/>
                <a:latin typeface="Calibri" panose="020F0502020204030204" pitchFamily="34" charset="0"/>
                <a:cs typeface="Calibri" panose="020F0502020204030204" pitchFamily="34" charset="0"/>
              </a:rPr>
              <a:t>word</a:t>
            </a:r>
            <a:r>
              <a:rPr lang="fr-FR" dirty="0">
                <a:effectLst/>
                <a:latin typeface="Calibri" panose="020F0502020204030204" pitchFamily="34" charset="0"/>
                <a:cs typeface="Calibri" panose="020F0502020204030204" pitchFamily="34" charset="0"/>
              </a:rPr>
              <a:t> by the </a:t>
            </a:r>
            <a:r>
              <a:rPr lang="fr-FR" dirty="0" err="1">
                <a:effectLst/>
                <a:latin typeface="Calibri" panose="020F0502020204030204" pitchFamily="34" charset="0"/>
                <a:cs typeface="Calibri" panose="020F0502020204030204" pitchFamily="34" charset="0"/>
              </a:rPr>
              <a:t>company</a:t>
            </a:r>
            <a:r>
              <a:rPr lang="fr-FR" dirty="0">
                <a:effectLst/>
                <a:latin typeface="Calibri" panose="020F0502020204030204" pitchFamily="34" charset="0"/>
                <a:cs typeface="Calibri" panose="020F0502020204030204" pitchFamily="34" charset="0"/>
              </a:rPr>
              <a:t> </a:t>
            </a:r>
            <a:r>
              <a:rPr lang="fr-FR" dirty="0" err="1">
                <a:effectLst/>
                <a:latin typeface="Calibri" panose="020F0502020204030204" pitchFamily="34" charset="0"/>
                <a:cs typeface="Calibri" panose="020F0502020204030204" pitchFamily="34" charset="0"/>
              </a:rPr>
              <a:t>it</a:t>
            </a:r>
            <a:r>
              <a:rPr lang="fr-FR" dirty="0">
                <a:effectLst/>
                <a:latin typeface="Calibri" panose="020F0502020204030204" pitchFamily="34" charset="0"/>
                <a:cs typeface="Calibri" panose="020F0502020204030204" pitchFamily="34" charset="0"/>
              </a:rPr>
              <a:t> </a:t>
            </a:r>
            <a:r>
              <a:rPr lang="fr-FR" dirty="0" err="1">
                <a:effectLst/>
                <a:latin typeface="Calibri" panose="020F0502020204030204" pitchFamily="34" charset="0"/>
                <a:cs typeface="Calibri" panose="020F0502020204030204" pitchFamily="34" charset="0"/>
              </a:rPr>
              <a:t>keeps</a:t>
            </a:r>
            <a:r>
              <a:rPr lang="fr-FR" dirty="0">
                <a:latin typeface="Calibri" panose="020F0502020204030204" pitchFamily="34" charset="0"/>
                <a:cs typeface="Calibri" panose="020F0502020204030204" pitchFamily="34" charset="0"/>
              </a:rPr>
              <a:t> »</a:t>
            </a:r>
            <a:endParaRPr lang="fr-FR" dirty="0">
              <a:effectLst/>
              <a:latin typeface="Calibri" panose="020F0502020204030204" pitchFamily="34" charset="0"/>
              <a:cs typeface="Calibri" panose="020F0502020204030204" pitchFamily="34" charset="0"/>
            </a:endParaRPr>
          </a:p>
          <a:p>
            <a:pPr marL="0" indent="0">
              <a:buNone/>
            </a:pPr>
            <a:endParaRPr lang="fr-FR" dirty="0">
              <a:effectLst/>
              <a:latin typeface="Calibri" panose="020F0502020204030204" pitchFamily="34" charset="0"/>
              <a:cs typeface="Calibri" panose="020F0502020204030204" pitchFamily="34" charset="0"/>
            </a:endParaRPr>
          </a:p>
          <a:p>
            <a:endParaRPr lang="fr-FR" dirty="0">
              <a:effectLst/>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A5378525-FD01-40F3-FF02-7EF9D7C98685}"/>
              </a:ext>
            </a:extLst>
          </p:cNvPr>
          <p:cNvPicPr>
            <a:picLocks noChangeAspect="1"/>
          </p:cNvPicPr>
          <p:nvPr/>
        </p:nvPicPr>
        <p:blipFill>
          <a:blip r:embed="rId2"/>
          <a:stretch>
            <a:fillRect/>
          </a:stretch>
        </p:blipFill>
        <p:spPr>
          <a:xfrm>
            <a:off x="838200" y="5452789"/>
            <a:ext cx="8121374" cy="1017324"/>
          </a:xfrm>
          <a:prstGeom prst="rect">
            <a:avLst/>
          </a:prstGeom>
        </p:spPr>
      </p:pic>
      <p:sp>
        <p:nvSpPr>
          <p:cNvPr id="4" name="Espace réservé du pied de page 3">
            <a:extLst>
              <a:ext uri="{FF2B5EF4-FFF2-40B4-BE49-F238E27FC236}">
                <a16:creationId xmlns:a16="http://schemas.microsoft.com/office/drawing/2014/main" id="{3AF89F80-487E-06B9-92C1-2C1E33D4D8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62ADDB1-6F53-C71B-202D-5AC851C024A1}"/>
              </a:ext>
            </a:extLst>
          </p:cNvPr>
          <p:cNvSpPr>
            <a:spLocks noGrp="1"/>
          </p:cNvSpPr>
          <p:nvPr>
            <p:ph type="sldNum" sz="quarter" idx="12"/>
          </p:nvPr>
        </p:nvSpPr>
        <p:spPr/>
        <p:txBody>
          <a:bodyPr/>
          <a:lstStyle/>
          <a:p>
            <a:fld id="{DBF78F6E-C9B6-AF4A-ADA2-B525441CD56A}" type="slidenum">
              <a:rPr lang="fr-FR" smtClean="0"/>
              <a:t>16</a:t>
            </a:fld>
            <a:endParaRPr lang="fr-FR" dirty="0"/>
          </a:p>
        </p:txBody>
      </p:sp>
    </p:spTree>
    <p:extLst>
      <p:ext uri="{BB962C8B-B14F-4D97-AF65-F5344CB8AC3E}">
        <p14:creationId xmlns:p14="http://schemas.microsoft.com/office/powerpoint/2010/main" val="16896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5AD59-7869-30FA-B45F-6FAFEB662342}"/>
              </a:ext>
            </a:extLst>
          </p:cNvPr>
          <p:cNvSpPr>
            <a:spLocks noGrp="1"/>
          </p:cNvSpPr>
          <p:nvPr>
            <p:ph type="title"/>
          </p:nvPr>
        </p:nvSpPr>
        <p:spPr/>
        <p:txBody>
          <a:bodyPr/>
          <a:lstStyle/>
          <a:p>
            <a:endParaRPr lang="fr-FR"/>
          </a:p>
        </p:txBody>
      </p:sp>
      <p:graphicFrame>
        <p:nvGraphicFramePr>
          <p:cNvPr id="4" name="Tableau 4">
            <a:extLst>
              <a:ext uri="{FF2B5EF4-FFF2-40B4-BE49-F238E27FC236}">
                <a16:creationId xmlns:a16="http://schemas.microsoft.com/office/drawing/2014/main" id="{A3DAD1CD-C088-BD59-6343-A498495CA30F}"/>
              </a:ext>
            </a:extLst>
          </p:cNvPr>
          <p:cNvGraphicFramePr>
            <a:graphicFrameLocks noGrp="1"/>
          </p:cNvGraphicFramePr>
          <p:nvPr>
            <p:ph idx="1"/>
            <p:extLst>
              <p:ext uri="{D42A27DB-BD31-4B8C-83A1-F6EECF244321}">
                <p14:modId xmlns:p14="http://schemas.microsoft.com/office/powerpoint/2010/main" val="2374497795"/>
              </p:ext>
            </p:extLst>
          </p:nvPr>
        </p:nvGraphicFramePr>
        <p:xfrm>
          <a:off x="5836197" y="2128673"/>
          <a:ext cx="5683140" cy="2865120"/>
        </p:xfrm>
        <a:graphic>
          <a:graphicData uri="http://schemas.openxmlformats.org/drawingml/2006/table">
            <a:tbl>
              <a:tblPr firstRow="1" bandRow="1">
                <a:tableStyleId>{5C22544A-7EE6-4342-B048-85BDC9FD1C3A}</a:tableStyleId>
              </a:tblPr>
              <a:tblGrid>
                <a:gridCol w="1136628">
                  <a:extLst>
                    <a:ext uri="{9D8B030D-6E8A-4147-A177-3AD203B41FA5}">
                      <a16:colId xmlns:a16="http://schemas.microsoft.com/office/drawing/2014/main" val="1202777033"/>
                    </a:ext>
                  </a:extLst>
                </a:gridCol>
                <a:gridCol w="1136628">
                  <a:extLst>
                    <a:ext uri="{9D8B030D-6E8A-4147-A177-3AD203B41FA5}">
                      <a16:colId xmlns:a16="http://schemas.microsoft.com/office/drawing/2014/main" val="2220375221"/>
                    </a:ext>
                  </a:extLst>
                </a:gridCol>
                <a:gridCol w="1136628">
                  <a:extLst>
                    <a:ext uri="{9D8B030D-6E8A-4147-A177-3AD203B41FA5}">
                      <a16:colId xmlns:a16="http://schemas.microsoft.com/office/drawing/2014/main" val="306259746"/>
                    </a:ext>
                  </a:extLst>
                </a:gridCol>
                <a:gridCol w="1136628">
                  <a:extLst>
                    <a:ext uri="{9D8B030D-6E8A-4147-A177-3AD203B41FA5}">
                      <a16:colId xmlns:a16="http://schemas.microsoft.com/office/drawing/2014/main" val="2479339075"/>
                    </a:ext>
                  </a:extLst>
                </a:gridCol>
                <a:gridCol w="1136628">
                  <a:extLst>
                    <a:ext uri="{9D8B030D-6E8A-4147-A177-3AD203B41FA5}">
                      <a16:colId xmlns:a16="http://schemas.microsoft.com/office/drawing/2014/main" val="1110075724"/>
                    </a:ext>
                  </a:extLst>
                </a:gridCol>
              </a:tblGrid>
              <a:tr h="370840">
                <a:tc>
                  <a:txBody>
                    <a:bodyPr/>
                    <a:lstStyle/>
                    <a:p>
                      <a:endParaRPr lang="fr-FR" dirty="0"/>
                    </a:p>
                  </a:txBody>
                  <a:tcPr/>
                </a:tc>
                <a:tc>
                  <a:txBody>
                    <a:bodyPr/>
                    <a:lstStyle/>
                    <a:p>
                      <a:r>
                        <a:rPr lang="fr-FR" dirty="0"/>
                        <a:t>I</a:t>
                      </a:r>
                    </a:p>
                  </a:txBody>
                  <a:tcPr/>
                </a:tc>
                <a:tc>
                  <a:txBody>
                    <a:bodyPr/>
                    <a:lstStyle/>
                    <a:p>
                      <a:r>
                        <a:rPr lang="fr-FR" dirty="0"/>
                        <a:t>II</a:t>
                      </a:r>
                    </a:p>
                  </a:txBody>
                  <a:tcPr/>
                </a:tc>
                <a:tc>
                  <a:txBody>
                    <a:bodyPr/>
                    <a:lstStyle/>
                    <a:p>
                      <a:r>
                        <a:rPr lang="fr-FR" dirty="0"/>
                        <a:t>III</a:t>
                      </a:r>
                    </a:p>
                  </a:txBody>
                  <a:tcPr/>
                </a:tc>
                <a:tc>
                  <a:txBody>
                    <a:bodyPr/>
                    <a:lstStyle/>
                    <a:p>
                      <a:r>
                        <a:rPr lang="fr-FR" dirty="0"/>
                        <a:t>IV</a:t>
                      </a:r>
                    </a:p>
                  </a:txBody>
                  <a:tcPr/>
                </a:tc>
                <a:extLst>
                  <a:ext uri="{0D108BD9-81ED-4DB2-BD59-A6C34878D82A}">
                    <a16:rowId xmlns:a16="http://schemas.microsoft.com/office/drawing/2014/main" val="19437509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i="1" kern="1200" dirty="0" err="1">
                          <a:solidFill>
                            <a:schemeClr val="dk1"/>
                          </a:solidFill>
                          <a:effectLst/>
                          <a:latin typeface="+mn-lt"/>
                          <a:ea typeface="+mn-ea"/>
                          <a:cs typeface="+mn-cs"/>
                        </a:rPr>
                        <a:t>Tezgüino</a:t>
                      </a:r>
                      <a:r>
                        <a:rPr lang="fr-FR" sz="1800" i="1" kern="1200" dirty="0">
                          <a:solidFill>
                            <a:schemeClr val="dk1"/>
                          </a:solidFill>
                          <a:effectLst/>
                          <a:latin typeface="+mn-lt"/>
                          <a:ea typeface="+mn-ea"/>
                          <a:cs typeface="+mn-cs"/>
                        </a:rPr>
                        <a:t> </a:t>
                      </a:r>
                      <a:endParaRPr lang="fr-FR" dirty="0">
                        <a:effectLst/>
                      </a:endParaRPr>
                    </a:p>
                  </a:txBody>
                  <a:tcPr/>
                </a:tc>
                <a:tc>
                  <a:txBody>
                    <a:bodyPr/>
                    <a:lstStyle/>
                    <a:p>
                      <a:r>
                        <a:rPr lang="fr-FR" dirty="0"/>
                        <a:t>1</a:t>
                      </a:r>
                    </a:p>
                  </a:txBody>
                  <a:tcPr/>
                </a:tc>
                <a:tc>
                  <a:txBody>
                    <a:bodyPr/>
                    <a:lstStyle/>
                    <a:p>
                      <a:r>
                        <a:rPr lang="fr-FR" dirty="0"/>
                        <a:t>1</a:t>
                      </a:r>
                    </a:p>
                  </a:txBody>
                  <a:tcPr/>
                </a:tc>
                <a:tc>
                  <a:txBody>
                    <a:bodyPr/>
                    <a:lstStyle/>
                    <a:p>
                      <a:r>
                        <a:rPr lang="fr-FR" dirty="0"/>
                        <a:t>1</a:t>
                      </a:r>
                    </a:p>
                  </a:txBody>
                  <a:tcPr/>
                </a:tc>
                <a:tc>
                  <a:txBody>
                    <a:bodyPr/>
                    <a:lstStyle/>
                    <a:p>
                      <a:r>
                        <a:rPr lang="fr-FR" dirty="0"/>
                        <a:t>1</a:t>
                      </a:r>
                    </a:p>
                  </a:txBody>
                  <a:tcPr/>
                </a:tc>
                <a:extLst>
                  <a:ext uri="{0D108BD9-81ED-4DB2-BD59-A6C34878D82A}">
                    <a16:rowId xmlns:a16="http://schemas.microsoft.com/office/drawing/2014/main" val="2017802662"/>
                  </a:ext>
                </a:extLst>
              </a:tr>
              <a:tr h="370840">
                <a:tc>
                  <a:txBody>
                    <a:bodyPr/>
                    <a:lstStyle/>
                    <a:p>
                      <a:r>
                        <a:rPr lang="fr-FR" dirty="0"/>
                        <a:t>Coca-cola</a:t>
                      </a:r>
                    </a:p>
                  </a:txBody>
                  <a:tcPr/>
                </a:tc>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3510833537"/>
                  </a:ext>
                </a:extLst>
              </a:tr>
              <a:tr h="370840">
                <a:tc>
                  <a:txBody>
                    <a:bodyPr/>
                    <a:lstStyle/>
                    <a:p>
                      <a:r>
                        <a:rPr lang="fr-FR" dirty="0"/>
                        <a:t>Bière</a:t>
                      </a:r>
                    </a:p>
                  </a:txBody>
                  <a:tcPr/>
                </a:tc>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1</a:t>
                      </a:r>
                    </a:p>
                  </a:txBody>
                  <a:tcPr/>
                </a:tc>
                <a:extLst>
                  <a:ext uri="{0D108BD9-81ED-4DB2-BD59-A6C34878D82A}">
                    <a16:rowId xmlns:a16="http://schemas.microsoft.com/office/drawing/2014/main" val="3433777656"/>
                  </a:ext>
                </a:extLst>
              </a:tr>
              <a:tr h="370840">
                <a:tc>
                  <a:txBody>
                    <a:bodyPr/>
                    <a:lstStyle/>
                    <a:p>
                      <a:r>
                        <a:rPr lang="fr-FR" dirty="0"/>
                        <a:t>Pizza</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3107368236"/>
                  </a:ext>
                </a:extLst>
              </a:tr>
              <a:tr h="370840">
                <a:tc>
                  <a:txBody>
                    <a:bodyPr/>
                    <a:lstStyle/>
                    <a:p>
                      <a:r>
                        <a:rPr lang="fr-FR" dirty="0"/>
                        <a:t>Pommes de terre</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502615776"/>
                  </a:ext>
                </a:extLst>
              </a:tr>
              <a:tr h="370840">
                <a:tc>
                  <a:txBody>
                    <a:bodyPr/>
                    <a:lstStyle/>
                    <a:p>
                      <a:r>
                        <a:rPr lang="fr-FR" dirty="0"/>
                        <a:t>Soupe</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695551155"/>
                  </a:ext>
                </a:extLst>
              </a:tr>
            </a:tbl>
          </a:graphicData>
        </a:graphic>
      </p:graphicFrame>
      <p:sp>
        <p:nvSpPr>
          <p:cNvPr id="5" name="Espace réservé du contenu 2">
            <a:extLst>
              <a:ext uri="{FF2B5EF4-FFF2-40B4-BE49-F238E27FC236}">
                <a16:creationId xmlns:a16="http://schemas.microsoft.com/office/drawing/2014/main" id="{4934E02E-D104-3A7A-2344-53893034F9E1}"/>
              </a:ext>
            </a:extLst>
          </p:cNvPr>
          <p:cNvSpPr txBox="1">
            <a:spLocks/>
          </p:cNvSpPr>
          <p:nvPr/>
        </p:nvSpPr>
        <p:spPr>
          <a:xfrm>
            <a:off x="672663" y="1458007"/>
            <a:ext cx="4652960"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400050" indent="-400050">
              <a:buFont typeface="+mj-lt"/>
              <a:buAutoNum type="romanUcPeriod"/>
            </a:pPr>
            <a:r>
              <a:rPr lang="fr-FR" dirty="0">
                <a:latin typeface="Helvetica" pitchFamily="2" charset="0"/>
              </a:rPr>
              <a:t>Tout le monde aime ……..</a:t>
            </a:r>
          </a:p>
          <a:p>
            <a:pPr marL="400050" indent="-400050">
              <a:buFont typeface="+mj-lt"/>
              <a:buAutoNum type="romanUcPeriod"/>
            </a:pPr>
            <a:r>
              <a:rPr lang="fr-FR" dirty="0">
                <a:latin typeface="Helvetica" pitchFamily="2" charset="0"/>
              </a:rPr>
              <a:t>Une bouteille de …….. est sur la table</a:t>
            </a:r>
          </a:p>
          <a:p>
            <a:pPr marL="400050" indent="-400050">
              <a:buFont typeface="+mj-lt"/>
              <a:buAutoNum type="romanUcPeriod"/>
            </a:pPr>
            <a:r>
              <a:rPr lang="fr-FR" dirty="0">
                <a:latin typeface="Helvetica" pitchFamily="2" charset="0"/>
              </a:rPr>
              <a:t>……… se fait à partir des raisins</a:t>
            </a:r>
          </a:p>
          <a:p>
            <a:pPr marL="400050" indent="-400050">
              <a:buFont typeface="+mj-lt"/>
              <a:buAutoNum type="romanUcPeriod"/>
            </a:pPr>
            <a:r>
              <a:rPr lang="fr-FR" dirty="0">
                <a:latin typeface="Helvetica" pitchFamily="2" charset="0"/>
              </a:rPr>
              <a:t>Ne bois pas du …….. avant de prendre le volant</a:t>
            </a:r>
          </a:p>
          <a:p>
            <a:endParaRPr lang="fr-FR" dirty="0"/>
          </a:p>
        </p:txBody>
      </p:sp>
      <p:sp>
        <p:nvSpPr>
          <p:cNvPr id="3" name="Espace réservé du pied de page 2">
            <a:extLst>
              <a:ext uri="{FF2B5EF4-FFF2-40B4-BE49-F238E27FC236}">
                <a16:creationId xmlns:a16="http://schemas.microsoft.com/office/drawing/2014/main" id="{077A9984-60D1-4282-7322-A295DBA59C6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AA9F824-E93B-5B72-8238-FE80C62750C8}"/>
              </a:ext>
            </a:extLst>
          </p:cNvPr>
          <p:cNvSpPr>
            <a:spLocks noGrp="1"/>
          </p:cNvSpPr>
          <p:nvPr>
            <p:ph type="sldNum" sz="quarter" idx="12"/>
          </p:nvPr>
        </p:nvSpPr>
        <p:spPr/>
        <p:txBody>
          <a:bodyPr/>
          <a:lstStyle/>
          <a:p>
            <a:fld id="{DBF78F6E-C9B6-AF4A-ADA2-B525441CD56A}" type="slidenum">
              <a:rPr lang="fr-FR" smtClean="0"/>
              <a:t>17</a:t>
            </a:fld>
            <a:endParaRPr lang="fr-FR"/>
          </a:p>
        </p:txBody>
      </p:sp>
    </p:spTree>
    <p:extLst>
      <p:ext uri="{BB962C8B-B14F-4D97-AF65-F5344CB8AC3E}">
        <p14:creationId xmlns:p14="http://schemas.microsoft.com/office/powerpoint/2010/main" val="400280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203A67-7AE2-740C-6A4A-840807C0AED0}"/>
              </a:ext>
            </a:extLst>
          </p:cNvPr>
          <p:cNvSpPr>
            <a:spLocks noGrp="1"/>
          </p:cNvSpPr>
          <p:nvPr>
            <p:ph type="title"/>
          </p:nvPr>
        </p:nvSpPr>
        <p:spPr/>
        <p:txBody>
          <a:bodyPr/>
          <a:lstStyle/>
          <a:p>
            <a:r>
              <a:rPr lang="fr-FR" dirty="0"/>
              <a:t>Contextes</a:t>
            </a:r>
          </a:p>
        </p:txBody>
      </p:sp>
      <p:pic>
        <p:nvPicPr>
          <p:cNvPr id="7" name="Image 6">
            <a:extLst>
              <a:ext uri="{FF2B5EF4-FFF2-40B4-BE49-F238E27FC236}">
                <a16:creationId xmlns:a16="http://schemas.microsoft.com/office/drawing/2014/main" id="{56F85A82-8929-5B3A-C7E8-15E974FBC29D}"/>
              </a:ext>
            </a:extLst>
          </p:cNvPr>
          <p:cNvPicPr>
            <a:picLocks noChangeAspect="1"/>
          </p:cNvPicPr>
          <p:nvPr/>
        </p:nvPicPr>
        <p:blipFill>
          <a:blip r:embed="rId2"/>
          <a:stretch>
            <a:fillRect/>
          </a:stretch>
        </p:blipFill>
        <p:spPr>
          <a:xfrm>
            <a:off x="-1994175" y="7019984"/>
            <a:ext cx="7772400" cy="2937340"/>
          </a:xfrm>
          <a:prstGeom prst="rect">
            <a:avLst/>
          </a:prstGeom>
        </p:spPr>
      </p:pic>
      <p:sp>
        <p:nvSpPr>
          <p:cNvPr id="8" name="Espace réservé du contenu 2">
            <a:extLst>
              <a:ext uri="{FF2B5EF4-FFF2-40B4-BE49-F238E27FC236}">
                <a16:creationId xmlns:a16="http://schemas.microsoft.com/office/drawing/2014/main" id="{A981D8E8-0A10-AE7D-7CB2-ACA48BC0B06C}"/>
              </a:ext>
            </a:extLst>
          </p:cNvPr>
          <p:cNvSpPr txBox="1">
            <a:spLocks/>
          </p:cNvSpPr>
          <p:nvPr/>
        </p:nvSpPr>
        <p:spPr>
          <a:xfrm>
            <a:off x="581192" y="2093998"/>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fr-FR" dirty="0">
              <a:latin typeface="Helvetica" pitchFamily="2" charset="0"/>
            </a:endParaRPr>
          </a:p>
          <a:p>
            <a:endParaRPr lang="fr-FR" dirty="0"/>
          </a:p>
        </p:txBody>
      </p:sp>
      <p:sp>
        <p:nvSpPr>
          <p:cNvPr id="11" name="Espace réservé du contenu 2">
            <a:extLst>
              <a:ext uri="{FF2B5EF4-FFF2-40B4-BE49-F238E27FC236}">
                <a16:creationId xmlns:a16="http://schemas.microsoft.com/office/drawing/2014/main" id="{2F8FBCB3-4EF0-9907-8CC9-001F01BBA348}"/>
              </a:ext>
            </a:extLst>
          </p:cNvPr>
          <p:cNvSpPr txBox="1">
            <a:spLocks/>
          </p:cNvSpPr>
          <p:nvPr/>
        </p:nvSpPr>
        <p:spPr>
          <a:xfrm>
            <a:off x="401205" y="1884894"/>
            <a:ext cx="3365442" cy="4553795"/>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i="1" dirty="0">
                <a:solidFill>
                  <a:schemeClr val="tx1"/>
                </a:solidFill>
                <a:effectLst/>
                <a:latin typeface="+mj-lt"/>
              </a:rPr>
              <a:t>Contextes linéaires</a:t>
            </a:r>
          </a:p>
          <a:p>
            <a:pPr marL="0" indent="0">
              <a:buNone/>
            </a:pPr>
            <a:r>
              <a:rPr lang="fr-FR" dirty="0">
                <a:solidFill>
                  <a:schemeClr val="tx1"/>
                </a:solidFill>
                <a:effectLst/>
                <a:latin typeface="+mj-lt"/>
              </a:rPr>
              <a:t>Un contexte c pour un mot w est généralement modélise comme une paire (r, w'), ou w0 est un mot dans le contexte de w, et r est une relation" entre w et w0 : elle d</a:t>
            </a:r>
            <a:r>
              <a:rPr lang="fr-FR" dirty="0">
                <a:solidFill>
                  <a:schemeClr val="tx1"/>
                </a:solidFill>
                <a:latin typeface="+mj-lt"/>
              </a:rPr>
              <a:t>’é</a:t>
            </a:r>
            <a:r>
              <a:rPr lang="fr-FR" dirty="0">
                <a:solidFill>
                  <a:schemeClr val="tx1"/>
                </a:solidFill>
                <a:effectLst/>
                <a:latin typeface="+mj-lt"/>
              </a:rPr>
              <a:t>crit comment sont situés w et w0 l'un par rapport  à l'autre. Les relations sont en général linéaires - ne consid</a:t>
            </a:r>
            <a:r>
              <a:rPr lang="fr-FR" dirty="0">
                <a:solidFill>
                  <a:schemeClr val="tx1"/>
                </a:solidFill>
                <a:latin typeface="+mj-lt"/>
              </a:rPr>
              <a:t>è</a:t>
            </a:r>
            <a:r>
              <a:rPr lang="fr-FR" dirty="0">
                <a:solidFill>
                  <a:schemeClr val="tx1"/>
                </a:solidFill>
                <a:effectLst/>
                <a:latin typeface="+mj-lt"/>
              </a:rPr>
              <a:t>rent que l'ordre des mots. Par exemple, dans la phrase Le petit chat joue avec la balle, pour l'occurrence de w=joue, on peut considérer les mots  a une certaine distance  a gauche et  a droite de w. On parle de fenêtre autour de w. </a:t>
            </a:r>
            <a:endParaRPr lang="fr-FR" dirty="0">
              <a:solidFill>
                <a:schemeClr val="tx1"/>
              </a:solidFill>
              <a:latin typeface="+mj-lt"/>
            </a:endParaRPr>
          </a:p>
        </p:txBody>
      </p:sp>
      <p:sp>
        <p:nvSpPr>
          <p:cNvPr id="14" name="Espace réservé du contenu 2">
            <a:extLst>
              <a:ext uri="{FF2B5EF4-FFF2-40B4-BE49-F238E27FC236}">
                <a16:creationId xmlns:a16="http://schemas.microsoft.com/office/drawing/2014/main" id="{02D33CE6-868E-C02E-5968-AEE6FCE0C43E}"/>
              </a:ext>
            </a:extLst>
          </p:cNvPr>
          <p:cNvSpPr txBox="1">
            <a:spLocks/>
          </p:cNvSpPr>
          <p:nvPr/>
        </p:nvSpPr>
        <p:spPr>
          <a:xfrm>
            <a:off x="3857298" y="1842347"/>
            <a:ext cx="3016468" cy="455379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i="1" dirty="0">
                <a:solidFill>
                  <a:schemeClr val="tx1"/>
                </a:solidFill>
                <a:effectLst/>
                <a:latin typeface="+mj-lt"/>
              </a:rPr>
              <a:t>Contextes syntaxiques</a:t>
            </a:r>
          </a:p>
          <a:p>
            <a:pPr marL="0" indent="0">
              <a:buNone/>
            </a:pPr>
            <a:r>
              <a:rPr lang="fr-FR" dirty="0">
                <a:solidFill>
                  <a:schemeClr val="tx1"/>
                </a:solidFill>
                <a:effectLst/>
                <a:latin typeface="+mj-lt"/>
              </a:rPr>
              <a:t>Pour cibler des contextes plus informatifs que le simple fait d'apparaître dans une fen</a:t>
            </a:r>
            <a:r>
              <a:rPr lang="fr-FR" dirty="0">
                <a:solidFill>
                  <a:schemeClr val="tx1"/>
                </a:solidFill>
                <a:latin typeface="+mj-lt"/>
              </a:rPr>
              <a:t>ê</a:t>
            </a:r>
            <a:r>
              <a:rPr lang="fr-FR" dirty="0">
                <a:solidFill>
                  <a:schemeClr val="tx1"/>
                </a:solidFill>
                <a:effectLst/>
                <a:latin typeface="+mj-lt"/>
              </a:rPr>
              <a:t>tre, on peut utiliser des relations plus sophistiqu</a:t>
            </a:r>
            <a:r>
              <a:rPr lang="fr-FR" dirty="0">
                <a:solidFill>
                  <a:schemeClr val="tx1"/>
                </a:solidFill>
                <a:latin typeface="+mj-lt"/>
              </a:rPr>
              <a:t>é</a:t>
            </a:r>
            <a:r>
              <a:rPr lang="fr-FR" dirty="0">
                <a:solidFill>
                  <a:schemeClr val="tx1"/>
                </a:solidFill>
                <a:effectLst/>
                <a:latin typeface="+mj-lt"/>
              </a:rPr>
              <a:t>es, en particulier des relations syntaxiques, sous la forme de chemins dans un arbre de dépendance. Le plus simple est de considérer d'abord des chemins de longueur 1 : pour un mot w, on considère ses dépendants syntaxiques, et son gouverneur.</a:t>
            </a:r>
          </a:p>
        </p:txBody>
      </p:sp>
      <p:pic>
        <p:nvPicPr>
          <p:cNvPr id="18" name="Image 17">
            <a:extLst>
              <a:ext uri="{FF2B5EF4-FFF2-40B4-BE49-F238E27FC236}">
                <a16:creationId xmlns:a16="http://schemas.microsoft.com/office/drawing/2014/main" id="{AD30A6D4-3A86-9A22-87C3-19D7CD8E9C4A}"/>
              </a:ext>
            </a:extLst>
          </p:cNvPr>
          <p:cNvPicPr>
            <a:picLocks noChangeAspect="1"/>
          </p:cNvPicPr>
          <p:nvPr/>
        </p:nvPicPr>
        <p:blipFill>
          <a:blip r:embed="rId3"/>
          <a:stretch>
            <a:fillRect/>
          </a:stretch>
        </p:blipFill>
        <p:spPr>
          <a:xfrm>
            <a:off x="6881154" y="1967607"/>
            <a:ext cx="4495800" cy="2438400"/>
          </a:xfrm>
          <a:prstGeom prst="rect">
            <a:avLst/>
          </a:prstGeom>
        </p:spPr>
      </p:pic>
      <p:sp>
        <p:nvSpPr>
          <p:cNvPr id="3" name="Espace réservé du pied de page 2">
            <a:extLst>
              <a:ext uri="{FF2B5EF4-FFF2-40B4-BE49-F238E27FC236}">
                <a16:creationId xmlns:a16="http://schemas.microsoft.com/office/drawing/2014/main" id="{E77E136D-8601-6ECC-4BAE-39A05AC3A0F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A92AB16-5F3F-F2CC-9CB6-B54DA512F515}"/>
              </a:ext>
            </a:extLst>
          </p:cNvPr>
          <p:cNvSpPr>
            <a:spLocks noGrp="1"/>
          </p:cNvSpPr>
          <p:nvPr>
            <p:ph type="sldNum" sz="quarter" idx="12"/>
          </p:nvPr>
        </p:nvSpPr>
        <p:spPr/>
        <p:txBody>
          <a:bodyPr/>
          <a:lstStyle/>
          <a:p>
            <a:fld id="{DBF78F6E-C9B6-AF4A-ADA2-B525441CD56A}" type="slidenum">
              <a:rPr lang="fr-FR" smtClean="0"/>
              <a:t>18</a:t>
            </a:fld>
            <a:endParaRPr lang="fr-FR"/>
          </a:p>
        </p:txBody>
      </p:sp>
    </p:spTree>
    <p:extLst>
      <p:ext uri="{BB962C8B-B14F-4D97-AF65-F5344CB8AC3E}">
        <p14:creationId xmlns:p14="http://schemas.microsoft.com/office/powerpoint/2010/main" val="428046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E97C0A9-5788-F488-D572-CC6613E3BCB1}"/>
              </a:ext>
            </a:extLst>
          </p:cNvPr>
          <p:cNvSpPr>
            <a:spLocks noGrp="1"/>
          </p:cNvSpPr>
          <p:nvPr>
            <p:ph idx="1"/>
          </p:nvPr>
        </p:nvSpPr>
        <p:spPr>
          <a:xfrm>
            <a:off x="407441" y="1758333"/>
            <a:ext cx="11029615" cy="1910006"/>
          </a:xfrm>
        </p:spPr>
        <p:txBody>
          <a:bodyPr>
            <a:normAutofit/>
          </a:bodyPr>
          <a:lstStyle/>
          <a:p>
            <a:r>
              <a:rPr lang="fr-FR" dirty="0"/>
              <a:t>Idée : on crée des vecteurs en se basant sur la similarité entre les mots.</a:t>
            </a:r>
          </a:p>
          <a:p>
            <a:r>
              <a:rPr lang="fr-FR" dirty="0"/>
              <a:t>Possibilité I : un vecteur de co-occurrence des mots. </a:t>
            </a:r>
          </a:p>
          <a:p>
            <a:pPr marL="0" indent="0">
              <a:buNone/>
            </a:pPr>
            <a:endParaRPr lang="fr-FR" b="1" dirty="0"/>
          </a:p>
        </p:txBody>
      </p:sp>
      <p:sp>
        <p:nvSpPr>
          <p:cNvPr id="6" name="Espace réservé du numéro de diapositive 5">
            <a:extLst>
              <a:ext uri="{FF2B5EF4-FFF2-40B4-BE49-F238E27FC236}">
                <a16:creationId xmlns:a16="http://schemas.microsoft.com/office/drawing/2014/main" id="{DDF6DBC6-7758-7C34-26D8-207569B65DAE}"/>
              </a:ext>
            </a:extLst>
          </p:cNvPr>
          <p:cNvSpPr>
            <a:spLocks noGrp="1"/>
          </p:cNvSpPr>
          <p:nvPr>
            <p:ph type="sldNum" sz="quarter" idx="12"/>
          </p:nvPr>
        </p:nvSpPr>
        <p:spPr/>
        <p:txBody>
          <a:bodyPr/>
          <a:lstStyle/>
          <a:p>
            <a:fld id="{DBF78F6E-C9B6-AF4A-ADA2-B525441CD56A}" type="slidenum">
              <a:rPr lang="fr-FR" smtClean="0"/>
              <a:t>19</a:t>
            </a:fld>
            <a:endParaRPr lang="fr-FR"/>
          </a:p>
        </p:txBody>
      </p:sp>
      <p:pic>
        <p:nvPicPr>
          <p:cNvPr id="13" name="Image 12">
            <a:extLst>
              <a:ext uri="{FF2B5EF4-FFF2-40B4-BE49-F238E27FC236}">
                <a16:creationId xmlns:a16="http://schemas.microsoft.com/office/drawing/2014/main" id="{563C241A-F799-52D9-B725-4E97372795CD}"/>
              </a:ext>
            </a:extLst>
          </p:cNvPr>
          <p:cNvPicPr>
            <a:picLocks noChangeAspect="1"/>
          </p:cNvPicPr>
          <p:nvPr/>
        </p:nvPicPr>
        <p:blipFill>
          <a:blip r:embed="rId2"/>
          <a:stretch>
            <a:fillRect/>
          </a:stretch>
        </p:blipFill>
        <p:spPr>
          <a:xfrm>
            <a:off x="759683" y="3158081"/>
            <a:ext cx="4165600" cy="1397000"/>
          </a:xfrm>
          <a:prstGeom prst="rect">
            <a:avLst/>
          </a:prstGeom>
        </p:spPr>
      </p:pic>
      <p:pic>
        <p:nvPicPr>
          <p:cNvPr id="15" name="Image 14">
            <a:extLst>
              <a:ext uri="{FF2B5EF4-FFF2-40B4-BE49-F238E27FC236}">
                <a16:creationId xmlns:a16="http://schemas.microsoft.com/office/drawing/2014/main" id="{7F2A7F92-A508-5502-6CDC-D16C774754EB}"/>
              </a:ext>
            </a:extLst>
          </p:cNvPr>
          <p:cNvPicPr>
            <a:picLocks noChangeAspect="1"/>
          </p:cNvPicPr>
          <p:nvPr/>
        </p:nvPicPr>
        <p:blipFill>
          <a:blip r:embed="rId3"/>
          <a:stretch>
            <a:fillRect/>
          </a:stretch>
        </p:blipFill>
        <p:spPr>
          <a:xfrm>
            <a:off x="6175022" y="3183481"/>
            <a:ext cx="4191000" cy="1371600"/>
          </a:xfrm>
          <a:prstGeom prst="rect">
            <a:avLst/>
          </a:prstGeom>
        </p:spPr>
      </p:pic>
      <p:sp>
        <p:nvSpPr>
          <p:cNvPr id="17" name="ZoneTexte 16">
            <a:extLst>
              <a:ext uri="{FF2B5EF4-FFF2-40B4-BE49-F238E27FC236}">
                <a16:creationId xmlns:a16="http://schemas.microsoft.com/office/drawing/2014/main" id="{9CBF8A03-B961-3616-91BE-A36EDE8486D4}"/>
              </a:ext>
            </a:extLst>
          </p:cNvPr>
          <p:cNvSpPr txBox="1"/>
          <p:nvPr/>
        </p:nvSpPr>
        <p:spPr>
          <a:xfrm>
            <a:off x="759683" y="2713336"/>
            <a:ext cx="2273738" cy="369332"/>
          </a:xfrm>
          <a:prstGeom prst="rect">
            <a:avLst/>
          </a:prstGeom>
          <a:noFill/>
        </p:spPr>
        <p:txBody>
          <a:bodyPr wrap="square">
            <a:spAutoFit/>
          </a:bodyPr>
          <a:lstStyle/>
          <a:p>
            <a:r>
              <a:rPr lang="fr-FR" dirty="0"/>
              <a:t>Oui/non</a:t>
            </a:r>
          </a:p>
        </p:txBody>
      </p:sp>
      <p:sp>
        <p:nvSpPr>
          <p:cNvPr id="18" name="ZoneTexte 17">
            <a:extLst>
              <a:ext uri="{FF2B5EF4-FFF2-40B4-BE49-F238E27FC236}">
                <a16:creationId xmlns:a16="http://schemas.microsoft.com/office/drawing/2014/main" id="{73460555-B218-AB67-0EEA-7926AC354D00}"/>
              </a:ext>
            </a:extLst>
          </p:cNvPr>
          <p:cNvSpPr txBox="1"/>
          <p:nvPr/>
        </p:nvSpPr>
        <p:spPr>
          <a:xfrm>
            <a:off x="6175022" y="2814149"/>
            <a:ext cx="2273738" cy="369332"/>
          </a:xfrm>
          <a:prstGeom prst="rect">
            <a:avLst/>
          </a:prstGeom>
          <a:noFill/>
        </p:spPr>
        <p:txBody>
          <a:bodyPr wrap="square">
            <a:spAutoFit/>
          </a:bodyPr>
          <a:lstStyle/>
          <a:p>
            <a:r>
              <a:rPr lang="fr-FR" dirty="0"/>
              <a:t>Fréquence</a:t>
            </a:r>
          </a:p>
        </p:txBody>
      </p:sp>
    </p:spTree>
    <p:extLst>
      <p:ext uri="{BB962C8B-B14F-4D97-AF65-F5344CB8AC3E}">
        <p14:creationId xmlns:p14="http://schemas.microsoft.com/office/powerpoint/2010/main" val="3475910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B403F3-F6FA-0D3D-F5D5-5106B37D4651}"/>
              </a:ext>
            </a:extLst>
          </p:cNvPr>
          <p:cNvSpPr>
            <a:spLocks noGrp="1"/>
          </p:cNvSpPr>
          <p:nvPr>
            <p:ph type="title"/>
          </p:nvPr>
        </p:nvSpPr>
        <p:spPr/>
        <p:txBody>
          <a:bodyPr/>
          <a:lstStyle/>
          <a:p>
            <a:r>
              <a:rPr lang="fr-FR" b="1" dirty="0">
                <a:solidFill>
                  <a:schemeClr val="accent1">
                    <a:lumMod val="50000"/>
                  </a:schemeClr>
                </a:solidFill>
              </a:rPr>
              <a:t>Plan de cours</a:t>
            </a:r>
          </a:p>
        </p:txBody>
      </p:sp>
      <p:sp>
        <p:nvSpPr>
          <p:cNvPr id="3" name="Espace réservé du contenu 2">
            <a:extLst>
              <a:ext uri="{FF2B5EF4-FFF2-40B4-BE49-F238E27FC236}">
                <a16:creationId xmlns:a16="http://schemas.microsoft.com/office/drawing/2014/main" id="{52C6FDEE-BF60-54C0-9D84-02ED29249117}"/>
              </a:ext>
            </a:extLst>
          </p:cNvPr>
          <p:cNvSpPr>
            <a:spLocks noGrp="1"/>
          </p:cNvSpPr>
          <p:nvPr>
            <p:ph idx="1"/>
          </p:nvPr>
        </p:nvSpPr>
        <p:spPr/>
        <p:txBody>
          <a:bodyPr>
            <a:normAutofit lnSpcReduction="10000"/>
          </a:bodyPr>
          <a:lstStyle/>
          <a:p>
            <a:r>
              <a:rPr lang="fr-FR" dirty="0"/>
              <a:t>9h30-10h50 CM</a:t>
            </a:r>
          </a:p>
          <a:p>
            <a:r>
              <a:rPr lang="fr-FR" dirty="0"/>
              <a:t>10h50-11h00 Pause</a:t>
            </a:r>
          </a:p>
          <a:p>
            <a:r>
              <a:rPr lang="fr-FR" dirty="0"/>
              <a:t>11h00-12h30 CM</a:t>
            </a:r>
          </a:p>
          <a:p>
            <a:r>
              <a:rPr lang="fr-FR" dirty="0"/>
              <a:t>12h30-13h30 Déjeuner</a:t>
            </a:r>
          </a:p>
          <a:p>
            <a:r>
              <a:rPr lang="fr-FR" dirty="0"/>
              <a:t>13h30-14h30 CM/TP</a:t>
            </a:r>
          </a:p>
          <a:p>
            <a:r>
              <a:rPr lang="fr-FR" dirty="0"/>
              <a:t>14h30-14h45 Pause</a:t>
            </a:r>
          </a:p>
          <a:p>
            <a:r>
              <a:rPr lang="fr-FR" dirty="0"/>
              <a:t>14h45 – 15h45 TP</a:t>
            </a:r>
          </a:p>
          <a:p>
            <a:r>
              <a:rPr lang="fr-FR" dirty="0"/>
              <a:t>15h45-16h00 Pause</a:t>
            </a:r>
          </a:p>
          <a:p>
            <a:r>
              <a:rPr lang="fr-FR" dirty="0"/>
              <a:t>16h00-17h00 TP</a:t>
            </a:r>
          </a:p>
        </p:txBody>
      </p:sp>
      <p:sp>
        <p:nvSpPr>
          <p:cNvPr id="4" name="Espace réservé du pied de page 3">
            <a:extLst>
              <a:ext uri="{FF2B5EF4-FFF2-40B4-BE49-F238E27FC236}">
                <a16:creationId xmlns:a16="http://schemas.microsoft.com/office/drawing/2014/main" id="{3A265592-6636-98C2-B836-D80A2703EED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26228E0-4E60-B764-AD5E-16263EEC5DB6}"/>
              </a:ext>
            </a:extLst>
          </p:cNvPr>
          <p:cNvSpPr>
            <a:spLocks noGrp="1"/>
          </p:cNvSpPr>
          <p:nvPr>
            <p:ph type="sldNum" sz="quarter" idx="12"/>
          </p:nvPr>
        </p:nvSpPr>
        <p:spPr/>
        <p:txBody>
          <a:bodyPr/>
          <a:lstStyle/>
          <a:p>
            <a:fld id="{DBF78F6E-C9B6-AF4A-ADA2-B525441CD56A}" type="slidenum">
              <a:rPr lang="fr-FR" smtClean="0"/>
              <a:t>2</a:t>
            </a:fld>
            <a:endParaRPr lang="fr-FR"/>
          </a:p>
        </p:txBody>
      </p:sp>
    </p:spTree>
    <p:extLst>
      <p:ext uri="{BB962C8B-B14F-4D97-AF65-F5344CB8AC3E}">
        <p14:creationId xmlns:p14="http://schemas.microsoft.com/office/powerpoint/2010/main" val="4201968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3026BE0-943A-155A-9664-68C6FBFCA0A9}"/>
              </a:ext>
            </a:extLst>
          </p:cNvPr>
          <p:cNvSpPr>
            <a:spLocks noGrp="1"/>
          </p:cNvSpPr>
          <p:nvPr>
            <p:ph idx="1"/>
          </p:nvPr>
        </p:nvSpPr>
        <p:spPr>
          <a:xfrm>
            <a:off x="187734" y="244887"/>
            <a:ext cx="3959277" cy="3532711"/>
          </a:xfrm>
        </p:spPr>
        <p:txBody>
          <a:bodyPr>
            <a:normAutofit fontScale="92500" lnSpcReduction="10000"/>
          </a:bodyPr>
          <a:lstStyle/>
          <a:p>
            <a:pPr marL="0" indent="0">
              <a:buNone/>
            </a:pPr>
            <a:r>
              <a:rPr lang="fr-FR" b="1" i="1" dirty="0"/>
              <a:t>Problème</a:t>
            </a:r>
          </a:p>
          <a:p>
            <a:pPr marL="0" indent="0">
              <a:buNone/>
            </a:pPr>
            <a:r>
              <a:rPr lang="fr-FR" dirty="0"/>
              <a:t>La co-occurrence des mots peut être aléatoire</a:t>
            </a:r>
          </a:p>
          <a:p>
            <a:pPr marL="0" indent="0">
              <a:buNone/>
            </a:pPr>
            <a:r>
              <a:rPr lang="fr-FR" b="1" dirty="0"/>
              <a:t>Solution</a:t>
            </a:r>
          </a:p>
          <a:p>
            <a:pPr marL="0" indent="0">
              <a:buNone/>
            </a:pPr>
            <a:r>
              <a:rPr lang="fr-FR" dirty="0"/>
              <a:t>Faire une fonction des poids pour calculer la probabilité pour des mots a être dans le même contexte par chance.</a:t>
            </a:r>
          </a:p>
          <a:p>
            <a:pPr marL="0" indent="0">
              <a:buNone/>
            </a:pPr>
            <a:endParaRPr lang="fr-FR" dirty="0"/>
          </a:p>
          <a:p>
            <a:endParaRPr lang="fr-FR" dirty="0"/>
          </a:p>
        </p:txBody>
      </p:sp>
      <p:pic>
        <p:nvPicPr>
          <p:cNvPr id="5" name="Image 4">
            <a:extLst>
              <a:ext uri="{FF2B5EF4-FFF2-40B4-BE49-F238E27FC236}">
                <a16:creationId xmlns:a16="http://schemas.microsoft.com/office/drawing/2014/main" id="{77F6E81C-9089-4D46-E818-DF4F2D966764}"/>
              </a:ext>
            </a:extLst>
          </p:cNvPr>
          <p:cNvPicPr>
            <a:picLocks noChangeAspect="1"/>
          </p:cNvPicPr>
          <p:nvPr/>
        </p:nvPicPr>
        <p:blipFill>
          <a:blip r:embed="rId2"/>
          <a:stretch>
            <a:fillRect/>
          </a:stretch>
        </p:blipFill>
        <p:spPr>
          <a:xfrm>
            <a:off x="313468" y="3892076"/>
            <a:ext cx="6084614" cy="1893488"/>
          </a:xfrm>
          <a:prstGeom prst="rect">
            <a:avLst/>
          </a:prstGeom>
        </p:spPr>
      </p:pic>
      <p:sp>
        <p:nvSpPr>
          <p:cNvPr id="13" name="ZoneTexte 12">
            <a:extLst>
              <a:ext uri="{FF2B5EF4-FFF2-40B4-BE49-F238E27FC236}">
                <a16:creationId xmlns:a16="http://schemas.microsoft.com/office/drawing/2014/main" id="{356D88F1-BA9B-D3C8-D0D2-479F50B1BF02}"/>
              </a:ext>
            </a:extLst>
          </p:cNvPr>
          <p:cNvSpPr txBox="1"/>
          <p:nvPr/>
        </p:nvSpPr>
        <p:spPr>
          <a:xfrm>
            <a:off x="4147011" y="5760543"/>
            <a:ext cx="3559885" cy="923330"/>
          </a:xfrm>
          <a:prstGeom prst="rect">
            <a:avLst/>
          </a:prstGeom>
          <a:noFill/>
        </p:spPr>
        <p:txBody>
          <a:bodyPr wrap="square">
            <a:spAutoFit/>
          </a:bodyPr>
          <a:lstStyle/>
          <a:p>
            <a:pPr marL="0" indent="0">
              <a:buNone/>
            </a:pPr>
            <a:r>
              <a:rPr lang="fr-FR" b="1" dirty="0">
                <a:solidFill>
                  <a:srgbClr val="FF0000"/>
                </a:solidFill>
              </a:rPr>
              <a:t>Ces vecteurs restent creux. Idéalement, nous aimerions avoir des vecteurs denses. </a:t>
            </a:r>
          </a:p>
        </p:txBody>
      </p:sp>
      <p:sp>
        <p:nvSpPr>
          <p:cNvPr id="6" name="Espace réservé du numéro de diapositive 5">
            <a:extLst>
              <a:ext uri="{FF2B5EF4-FFF2-40B4-BE49-F238E27FC236}">
                <a16:creationId xmlns:a16="http://schemas.microsoft.com/office/drawing/2014/main" id="{5DE14A7F-05DA-1F27-5224-BD6D1956DAEE}"/>
              </a:ext>
            </a:extLst>
          </p:cNvPr>
          <p:cNvSpPr>
            <a:spLocks noGrp="1"/>
          </p:cNvSpPr>
          <p:nvPr>
            <p:ph type="sldNum" sz="quarter" idx="12"/>
          </p:nvPr>
        </p:nvSpPr>
        <p:spPr/>
        <p:txBody>
          <a:bodyPr/>
          <a:lstStyle/>
          <a:p>
            <a:fld id="{DBF78F6E-C9B6-AF4A-ADA2-B525441CD56A}" type="slidenum">
              <a:rPr lang="fr-FR" smtClean="0"/>
              <a:t>20</a:t>
            </a:fld>
            <a:endParaRPr lang="fr-FR"/>
          </a:p>
        </p:txBody>
      </p:sp>
      <p:pic>
        <p:nvPicPr>
          <p:cNvPr id="8" name="Image 7">
            <a:extLst>
              <a:ext uri="{FF2B5EF4-FFF2-40B4-BE49-F238E27FC236}">
                <a16:creationId xmlns:a16="http://schemas.microsoft.com/office/drawing/2014/main" id="{FE21F1AD-68CC-B89D-EE5E-2C8572FF5691}"/>
              </a:ext>
            </a:extLst>
          </p:cNvPr>
          <p:cNvPicPr>
            <a:picLocks noChangeAspect="1"/>
          </p:cNvPicPr>
          <p:nvPr/>
        </p:nvPicPr>
        <p:blipFill>
          <a:blip r:embed="rId3"/>
          <a:stretch>
            <a:fillRect/>
          </a:stretch>
        </p:blipFill>
        <p:spPr>
          <a:xfrm>
            <a:off x="6220934" y="569216"/>
            <a:ext cx="5435600" cy="1866900"/>
          </a:xfrm>
          <a:prstGeom prst="rect">
            <a:avLst/>
          </a:prstGeom>
        </p:spPr>
      </p:pic>
      <p:pic>
        <p:nvPicPr>
          <p:cNvPr id="12" name="Image 11">
            <a:extLst>
              <a:ext uri="{FF2B5EF4-FFF2-40B4-BE49-F238E27FC236}">
                <a16:creationId xmlns:a16="http://schemas.microsoft.com/office/drawing/2014/main" id="{BCEA0B20-5F8F-7BB8-52C3-CB7845925DD5}"/>
              </a:ext>
            </a:extLst>
          </p:cNvPr>
          <p:cNvPicPr>
            <a:picLocks noChangeAspect="1"/>
          </p:cNvPicPr>
          <p:nvPr/>
        </p:nvPicPr>
        <p:blipFill>
          <a:blip r:embed="rId4"/>
          <a:stretch>
            <a:fillRect/>
          </a:stretch>
        </p:blipFill>
        <p:spPr>
          <a:xfrm>
            <a:off x="4616747" y="2648098"/>
            <a:ext cx="4318000" cy="1143000"/>
          </a:xfrm>
          <a:prstGeom prst="rect">
            <a:avLst/>
          </a:prstGeom>
        </p:spPr>
      </p:pic>
      <p:pic>
        <p:nvPicPr>
          <p:cNvPr id="15" name="Image 14">
            <a:extLst>
              <a:ext uri="{FF2B5EF4-FFF2-40B4-BE49-F238E27FC236}">
                <a16:creationId xmlns:a16="http://schemas.microsoft.com/office/drawing/2014/main" id="{16E68C50-B81E-04E1-EF90-FCD55249249B}"/>
              </a:ext>
            </a:extLst>
          </p:cNvPr>
          <p:cNvPicPr>
            <a:picLocks noChangeAspect="1"/>
          </p:cNvPicPr>
          <p:nvPr/>
        </p:nvPicPr>
        <p:blipFill>
          <a:blip r:embed="rId5"/>
          <a:stretch>
            <a:fillRect/>
          </a:stretch>
        </p:blipFill>
        <p:spPr>
          <a:xfrm>
            <a:off x="6220934" y="3978940"/>
            <a:ext cx="4779332" cy="1719760"/>
          </a:xfrm>
          <a:prstGeom prst="rect">
            <a:avLst/>
          </a:prstGeom>
        </p:spPr>
      </p:pic>
    </p:spTree>
    <p:extLst>
      <p:ext uri="{BB962C8B-B14F-4D97-AF65-F5344CB8AC3E}">
        <p14:creationId xmlns:p14="http://schemas.microsoft.com/office/powerpoint/2010/main" val="2497346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6A9BB4-8FE2-2D98-17DB-3A06A3499249}"/>
              </a:ext>
            </a:extLst>
          </p:cNvPr>
          <p:cNvSpPr>
            <a:spLocks noGrp="1"/>
          </p:cNvSpPr>
          <p:nvPr>
            <p:ph type="title"/>
          </p:nvPr>
        </p:nvSpPr>
        <p:spPr>
          <a:xfrm>
            <a:off x="402515" y="359739"/>
            <a:ext cx="10515600" cy="1325563"/>
          </a:xfrm>
        </p:spPr>
        <p:txBody>
          <a:bodyPr/>
          <a:lstStyle/>
          <a:p>
            <a:r>
              <a:rPr lang="fr-FR" dirty="0"/>
              <a:t>Exemple</a:t>
            </a:r>
          </a:p>
        </p:txBody>
      </p:sp>
      <p:pic>
        <p:nvPicPr>
          <p:cNvPr id="9" name="Espace réservé du contenu 8" descr="Une image contenant texte&#10;&#10;Description générée automatiquement">
            <a:extLst>
              <a:ext uri="{FF2B5EF4-FFF2-40B4-BE49-F238E27FC236}">
                <a16:creationId xmlns:a16="http://schemas.microsoft.com/office/drawing/2014/main" id="{B451E7C3-E3A3-D2CF-3060-27034AF62AA5}"/>
              </a:ext>
            </a:extLst>
          </p:cNvPr>
          <p:cNvPicPr>
            <a:picLocks noGrp="1" noChangeAspect="1"/>
          </p:cNvPicPr>
          <p:nvPr>
            <p:ph idx="1"/>
          </p:nvPr>
        </p:nvPicPr>
        <p:blipFill>
          <a:blip r:embed="rId2"/>
          <a:stretch>
            <a:fillRect/>
          </a:stretch>
        </p:blipFill>
        <p:spPr>
          <a:xfrm>
            <a:off x="5779911" y="1778471"/>
            <a:ext cx="6197981" cy="1136422"/>
          </a:xfrm>
        </p:spPr>
      </p:pic>
      <p:sp>
        <p:nvSpPr>
          <p:cNvPr id="10" name="Espace réservé du contenu 2">
            <a:extLst>
              <a:ext uri="{FF2B5EF4-FFF2-40B4-BE49-F238E27FC236}">
                <a16:creationId xmlns:a16="http://schemas.microsoft.com/office/drawing/2014/main" id="{5F34E5CE-FF93-EA4B-1F59-799BEFD2A2E3}"/>
              </a:ext>
            </a:extLst>
          </p:cNvPr>
          <p:cNvSpPr txBox="1">
            <a:spLocks/>
          </p:cNvSpPr>
          <p:nvPr/>
        </p:nvSpPr>
        <p:spPr>
          <a:xfrm>
            <a:off x="402515" y="2953332"/>
            <a:ext cx="4936527" cy="3216681"/>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solidFill>
                  <a:schemeClr val="tx1"/>
                </a:solidFill>
                <a:effectLst/>
              </a:rPr>
              <a:t>On a accès à :</a:t>
            </a:r>
          </a:p>
          <a:p>
            <a:r>
              <a:rPr lang="fr-FR" dirty="0">
                <a:solidFill>
                  <a:schemeClr val="tx1"/>
                </a:solidFill>
                <a:effectLst/>
              </a:rPr>
              <a:t>Le mot courant</a:t>
            </a:r>
          </a:p>
          <a:p>
            <a:r>
              <a:rPr lang="fr-FR" dirty="0">
                <a:solidFill>
                  <a:schemeClr val="tx1"/>
                </a:solidFill>
              </a:rPr>
              <a:t>Le mot suivant</a:t>
            </a:r>
          </a:p>
          <a:p>
            <a:r>
              <a:rPr lang="fr-FR" dirty="0">
                <a:solidFill>
                  <a:schemeClr val="tx1"/>
                </a:solidFill>
                <a:effectLst/>
              </a:rPr>
              <a:t>Le mot précèdent</a:t>
            </a:r>
          </a:p>
          <a:p>
            <a:r>
              <a:rPr lang="fr-FR" dirty="0">
                <a:solidFill>
                  <a:schemeClr val="tx1"/>
                </a:solidFill>
                <a:effectLst/>
                <a:latin typeface="Helvetica" pitchFamily="2" charset="0"/>
              </a:rPr>
              <a:t>le suffixe de taille 2 de </a:t>
            </a:r>
            <a:r>
              <a:rPr lang="fr-FR" dirty="0" err="1">
                <a:solidFill>
                  <a:schemeClr val="tx1"/>
                </a:solidFill>
                <a:effectLst/>
                <a:latin typeface="Helvetica" pitchFamily="2" charset="0"/>
              </a:rPr>
              <a:t>wi</a:t>
            </a:r>
            <a:endParaRPr lang="fr-FR" dirty="0">
              <a:solidFill>
                <a:schemeClr val="tx1"/>
              </a:solidFill>
              <a:effectLst/>
              <a:latin typeface="Helvetica" pitchFamily="2" charset="0"/>
            </a:endParaRPr>
          </a:p>
          <a:p>
            <a:r>
              <a:rPr lang="fr-FR" dirty="0">
                <a:solidFill>
                  <a:schemeClr val="tx1"/>
                </a:solidFill>
                <a:effectLst/>
              </a:rPr>
              <a:t> </a:t>
            </a:r>
            <a:r>
              <a:rPr lang="fr-FR" dirty="0">
                <a:solidFill>
                  <a:schemeClr val="tx1"/>
                </a:solidFill>
                <a:effectLst/>
                <a:latin typeface="Helvetica" pitchFamily="2" charset="0"/>
              </a:rPr>
              <a:t>le suffixe de taille 3 de </a:t>
            </a:r>
            <a:r>
              <a:rPr lang="fr-FR" dirty="0" err="1">
                <a:solidFill>
                  <a:schemeClr val="tx1"/>
                </a:solidFill>
                <a:effectLst/>
                <a:latin typeface="Helvetica" pitchFamily="2" charset="0"/>
              </a:rPr>
              <a:t>wi</a:t>
            </a:r>
            <a:endParaRPr lang="fr-FR" dirty="0">
              <a:solidFill>
                <a:schemeClr val="tx1"/>
              </a:solidFill>
              <a:effectLst/>
              <a:latin typeface="Helvetica" pitchFamily="2" charset="0"/>
            </a:endParaRPr>
          </a:p>
          <a:p>
            <a:r>
              <a:rPr lang="fr-FR" dirty="0">
                <a:solidFill>
                  <a:schemeClr val="tx1"/>
                </a:solidFill>
                <a:effectLst/>
                <a:latin typeface="Helvetica" pitchFamily="2" charset="0"/>
              </a:rPr>
              <a:t>le tag ti-1</a:t>
            </a:r>
          </a:p>
          <a:p>
            <a:r>
              <a:rPr lang="fr-FR" dirty="0">
                <a:solidFill>
                  <a:schemeClr val="tx1"/>
                </a:solidFill>
                <a:effectLst/>
                <a:latin typeface="Helvetica" pitchFamily="2" charset="0"/>
              </a:rPr>
              <a:t>la paire de tag ti-2 ti-1</a:t>
            </a:r>
          </a:p>
          <a:p>
            <a:r>
              <a:rPr lang="fr-FR" dirty="0">
                <a:solidFill>
                  <a:schemeClr val="tx1"/>
                </a:solidFill>
                <a:effectLst/>
              </a:rPr>
              <a:t>Le mot commence par une majuscule</a:t>
            </a:r>
          </a:p>
          <a:p>
            <a:endParaRPr lang="fr-FR" dirty="0">
              <a:effectLst/>
            </a:endParaRPr>
          </a:p>
        </p:txBody>
      </p:sp>
      <p:pic>
        <p:nvPicPr>
          <p:cNvPr id="14" name="Image 13" descr="Une image contenant texte&#10;&#10;Description générée automatiquement">
            <a:extLst>
              <a:ext uri="{FF2B5EF4-FFF2-40B4-BE49-F238E27FC236}">
                <a16:creationId xmlns:a16="http://schemas.microsoft.com/office/drawing/2014/main" id="{93D6CA73-2FEE-737A-0E53-ACEDFA8B0779}"/>
              </a:ext>
            </a:extLst>
          </p:cNvPr>
          <p:cNvPicPr>
            <a:picLocks noChangeAspect="1"/>
          </p:cNvPicPr>
          <p:nvPr/>
        </p:nvPicPr>
        <p:blipFill>
          <a:blip r:embed="rId3"/>
          <a:stretch>
            <a:fillRect/>
          </a:stretch>
        </p:blipFill>
        <p:spPr>
          <a:xfrm>
            <a:off x="4723527" y="2782688"/>
            <a:ext cx="6314184" cy="3083132"/>
          </a:xfrm>
          <a:prstGeom prst="rect">
            <a:avLst/>
          </a:prstGeom>
        </p:spPr>
      </p:pic>
      <p:sp>
        <p:nvSpPr>
          <p:cNvPr id="4" name="ZoneTexte 3">
            <a:extLst>
              <a:ext uri="{FF2B5EF4-FFF2-40B4-BE49-F238E27FC236}">
                <a16:creationId xmlns:a16="http://schemas.microsoft.com/office/drawing/2014/main" id="{AEFD67EA-3F03-ADB5-F581-44060F45365C}"/>
              </a:ext>
            </a:extLst>
          </p:cNvPr>
          <p:cNvSpPr txBox="1"/>
          <p:nvPr/>
        </p:nvSpPr>
        <p:spPr>
          <a:xfrm>
            <a:off x="402515" y="1778471"/>
            <a:ext cx="4936527" cy="923330"/>
          </a:xfrm>
          <a:prstGeom prst="rect">
            <a:avLst/>
          </a:prstGeom>
          <a:noFill/>
        </p:spPr>
        <p:txBody>
          <a:bodyPr wrap="square">
            <a:spAutoFit/>
          </a:bodyPr>
          <a:lstStyle/>
          <a:p>
            <a:pPr marL="0" indent="0">
              <a:buNone/>
            </a:pPr>
            <a:r>
              <a:rPr lang="fr-FR" dirty="0">
                <a:effectLst/>
                <a:latin typeface="Calibri Light" panose="020F0302020204030204" pitchFamily="34" charset="0"/>
                <a:ea typeface="Helvetica Neue" panose="02000503000000020004" pitchFamily="2" charset="0"/>
                <a:cs typeface="Calibri Light" panose="020F0302020204030204" pitchFamily="34" charset="0"/>
              </a:rPr>
              <a:t>On peut aussi parler de vecteurs de traits (</a:t>
            </a:r>
            <a:r>
              <a:rPr lang="fr-FR" dirty="0" err="1">
                <a:effectLst/>
                <a:latin typeface="Calibri Light" panose="020F0302020204030204" pitchFamily="34" charset="0"/>
                <a:ea typeface="Helvetica Neue" panose="02000503000000020004" pitchFamily="2" charset="0"/>
                <a:cs typeface="Calibri Light" panose="020F0302020204030204" pitchFamily="34" charset="0"/>
              </a:rPr>
              <a:t>feature</a:t>
            </a:r>
            <a:r>
              <a:rPr lang="fr-FR" dirty="0">
                <a:effectLst/>
                <a:latin typeface="Calibri Light" panose="020F0302020204030204" pitchFamily="34" charset="0"/>
                <a:ea typeface="Helvetica Neue" panose="02000503000000020004" pitchFamily="2" charset="0"/>
                <a:cs typeface="Calibri Light" panose="020F0302020204030204" pitchFamily="34" charset="0"/>
              </a:rPr>
              <a:t> </a:t>
            </a:r>
            <a:r>
              <a:rPr lang="fr-FR" dirty="0" err="1">
                <a:effectLst/>
                <a:latin typeface="Calibri Light" panose="020F0302020204030204" pitchFamily="34" charset="0"/>
                <a:ea typeface="Helvetica Neue" panose="02000503000000020004" pitchFamily="2" charset="0"/>
                <a:cs typeface="Calibri Light" panose="020F0302020204030204" pitchFamily="34" charset="0"/>
              </a:rPr>
              <a:t>vector</a:t>
            </a:r>
            <a:r>
              <a:rPr lang="fr-FR" dirty="0">
                <a:effectLst/>
                <a:latin typeface="Calibri Light" panose="020F0302020204030204" pitchFamily="34" charset="0"/>
                <a:ea typeface="Helvetica Neue" panose="02000503000000020004" pitchFamily="2" charset="0"/>
                <a:cs typeface="Calibri Light" panose="020F0302020204030204" pitchFamily="34" charset="0"/>
              </a:rPr>
              <a:t>): chaque composante du vecteur correspond à une caractéristique.</a:t>
            </a:r>
          </a:p>
        </p:txBody>
      </p:sp>
      <p:sp>
        <p:nvSpPr>
          <p:cNvPr id="3" name="Espace réservé du pied de page 2">
            <a:extLst>
              <a:ext uri="{FF2B5EF4-FFF2-40B4-BE49-F238E27FC236}">
                <a16:creationId xmlns:a16="http://schemas.microsoft.com/office/drawing/2014/main" id="{4C63262A-2202-8ECD-C3CF-D1B37CF1EC4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94AB313-2AA1-18F0-651F-A3919EB94363}"/>
              </a:ext>
            </a:extLst>
          </p:cNvPr>
          <p:cNvSpPr>
            <a:spLocks noGrp="1"/>
          </p:cNvSpPr>
          <p:nvPr>
            <p:ph type="sldNum" sz="quarter" idx="12"/>
          </p:nvPr>
        </p:nvSpPr>
        <p:spPr/>
        <p:txBody>
          <a:bodyPr/>
          <a:lstStyle/>
          <a:p>
            <a:fld id="{DBF78F6E-C9B6-AF4A-ADA2-B525441CD56A}" type="slidenum">
              <a:rPr lang="fr-FR" smtClean="0"/>
              <a:t>21</a:t>
            </a:fld>
            <a:endParaRPr lang="fr-FR"/>
          </a:p>
        </p:txBody>
      </p:sp>
      <p:pic>
        <p:nvPicPr>
          <p:cNvPr id="12" name="Image 11">
            <a:extLst>
              <a:ext uri="{FF2B5EF4-FFF2-40B4-BE49-F238E27FC236}">
                <a16:creationId xmlns:a16="http://schemas.microsoft.com/office/drawing/2014/main" id="{A159F4F7-444B-874B-3BC0-3DF93D540004}"/>
              </a:ext>
            </a:extLst>
          </p:cNvPr>
          <p:cNvPicPr>
            <a:picLocks noChangeAspect="1"/>
          </p:cNvPicPr>
          <p:nvPr/>
        </p:nvPicPr>
        <p:blipFill>
          <a:blip r:embed="rId4"/>
          <a:stretch>
            <a:fillRect/>
          </a:stretch>
        </p:blipFill>
        <p:spPr>
          <a:xfrm>
            <a:off x="6444193" y="4064983"/>
            <a:ext cx="5533699" cy="622300"/>
          </a:xfrm>
          <a:prstGeom prst="rect">
            <a:avLst/>
          </a:prstGeom>
        </p:spPr>
      </p:pic>
    </p:spTree>
    <p:extLst>
      <p:ext uri="{BB962C8B-B14F-4D97-AF65-F5344CB8AC3E}">
        <p14:creationId xmlns:p14="http://schemas.microsoft.com/office/powerpoint/2010/main" val="166606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80F9A9-2244-79C9-2B68-7D171A5532DF}"/>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7FC13279-E613-77D9-5AFA-2973A8AE1B23}"/>
              </a:ext>
            </a:extLst>
          </p:cNvPr>
          <p:cNvSpPr>
            <a:spLocks noGrp="1"/>
          </p:cNvSpPr>
          <p:nvPr>
            <p:ph idx="1"/>
          </p:nvPr>
        </p:nvSpPr>
        <p:spPr>
          <a:xfrm>
            <a:off x="402516" y="2054371"/>
            <a:ext cx="3149981" cy="2959063"/>
          </a:xfrm>
        </p:spPr>
        <p:txBody>
          <a:bodyPr>
            <a:normAutofit fontScale="85000" lnSpcReduction="20000"/>
          </a:bodyPr>
          <a:lstStyle/>
          <a:p>
            <a:r>
              <a:rPr lang="fr-FR" dirty="0"/>
              <a:t>Les vecteurs denses sont plus faciles à traiter par les systèmes d’apprentissage machine</a:t>
            </a:r>
          </a:p>
          <a:p>
            <a:r>
              <a:rPr lang="fr-FR" dirty="0"/>
              <a:t>Ils peuvent généraliser mieux</a:t>
            </a:r>
          </a:p>
          <a:p>
            <a:r>
              <a:rPr lang="fr-FR" dirty="0"/>
              <a:t>Ils capturent mieux la synonymie</a:t>
            </a:r>
          </a:p>
          <a:p>
            <a:endParaRPr lang="fr-FR" dirty="0"/>
          </a:p>
        </p:txBody>
      </p:sp>
      <p:pic>
        <p:nvPicPr>
          <p:cNvPr id="8" name="Image 7">
            <a:extLst>
              <a:ext uri="{FF2B5EF4-FFF2-40B4-BE49-F238E27FC236}">
                <a16:creationId xmlns:a16="http://schemas.microsoft.com/office/drawing/2014/main" id="{0FB67F03-CE85-FCF8-0D70-1719622D4C37}"/>
              </a:ext>
            </a:extLst>
          </p:cNvPr>
          <p:cNvPicPr>
            <a:picLocks noChangeAspect="1"/>
          </p:cNvPicPr>
          <p:nvPr/>
        </p:nvPicPr>
        <p:blipFill>
          <a:blip r:embed="rId2"/>
          <a:stretch>
            <a:fillRect/>
          </a:stretch>
        </p:blipFill>
        <p:spPr>
          <a:xfrm>
            <a:off x="3870930" y="1720856"/>
            <a:ext cx="7995249" cy="4434988"/>
          </a:xfrm>
          <a:prstGeom prst="rect">
            <a:avLst/>
          </a:prstGeom>
        </p:spPr>
      </p:pic>
      <p:sp>
        <p:nvSpPr>
          <p:cNvPr id="4" name="Espace réservé du pied de page 3">
            <a:extLst>
              <a:ext uri="{FF2B5EF4-FFF2-40B4-BE49-F238E27FC236}">
                <a16:creationId xmlns:a16="http://schemas.microsoft.com/office/drawing/2014/main" id="{647F4B37-0144-2075-9616-D34A4533ED2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055E89D-DFD3-2FBC-F96B-1FB09B23814B}"/>
              </a:ext>
            </a:extLst>
          </p:cNvPr>
          <p:cNvSpPr>
            <a:spLocks noGrp="1"/>
          </p:cNvSpPr>
          <p:nvPr>
            <p:ph type="sldNum" sz="quarter" idx="12"/>
          </p:nvPr>
        </p:nvSpPr>
        <p:spPr/>
        <p:txBody>
          <a:bodyPr/>
          <a:lstStyle/>
          <a:p>
            <a:fld id="{DBF78F6E-C9B6-AF4A-ADA2-B525441CD56A}" type="slidenum">
              <a:rPr lang="fr-FR" smtClean="0"/>
              <a:t>22</a:t>
            </a:fld>
            <a:endParaRPr lang="fr-FR"/>
          </a:p>
        </p:txBody>
      </p:sp>
    </p:spTree>
    <p:extLst>
      <p:ext uri="{BB962C8B-B14F-4D97-AF65-F5344CB8AC3E}">
        <p14:creationId xmlns:p14="http://schemas.microsoft.com/office/powerpoint/2010/main" val="3841150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B67BA-2CC5-7BA2-5D03-DDFA5523161A}"/>
              </a:ext>
            </a:extLst>
          </p:cNvPr>
          <p:cNvSpPr>
            <a:spLocks noGrp="1"/>
          </p:cNvSpPr>
          <p:nvPr>
            <p:ph type="title"/>
          </p:nvPr>
        </p:nvSpPr>
        <p:spPr>
          <a:xfrm>
            <a:off x="381328" y="501650"/>
            <a:ext cx="10515600" cy="1325563"/>
          </a:xfrm>
        </p:spPr>
        <p:txBody>
          <a:bodyPr/>
          <a:lstStyle/>
          <a:p>
            <a:r>
              <a:rPr lang="fr-FR" dirty="0"/>
              <a:t>Modèle de Langue I</a:t>
            </a:r>
          </a:p>
        </p:txBody>
      </p:sp>
      <p:pic>
        <p:nvPicPr>
          <p:cNvPr id="5" name="Espace réservé du contenu 4">
            <a:extLst>
              <a:ext uri="{FF2B5EF4-FFF2-40B4-BE49-F238E27FC236}">
                <a16:creationId xmlns:a16="http://schemas.microsoft.com/office/drawing/2014/main" id="{043784FD-DE09-A2B5-3C4E-8D1B9C62E0C1}"/>
              </a:ext>
            </a:extLst>
          </p:cNvPr>
          <p:cNvPicPr>
            <a:picLocks noGrp="1" noChangeAspect="1"/>
          </p:cNvPicPr>
          <p:nvPr>
            <p:ph idx="1"/>
          </p:nvPr>
        </p:nvPicPr>
        <p:blipFill>
          <a:blip r:embed="rId2"/>
          <a:stretch>
            <a:fillRect/>
          </a:stretch>
        </p:blipFill>
        <p:spPr>
          <a:xfrm>
            <a:off x="381328" y="2106798"/>
            <a:ext cx="11029950" cy="2644404"/>
          </a:xfrm>
        </p:spPr>
      </p:pic>
      <p:pic>
        <p:nvPicPr>
          <p:cNvPr id="7" name="Image 6">
            <a:extLst>
              <a:ext uri="{FF2B5EF4-FFF2-40B4-BE49-F238E27FC236}">
                <a16:creationId xmlns:a16="http://schemas.microsoft.com/office/drawing/2014/main" id="{1E18FFCC-C257-B5D8-E9A8-AF183E82D4CD}"/>
              </a:ext>
            </a:extLst>
          </p:cNvPr>
          <p:cNvPicPr>
            <a:picLocks noChangeAspect="1"/>
          </p:cNvPicPr>
          <p:nvPr/>
        </p:nvPicPr>
        <p:blipFill>
          <a:blip r:embed="rId3"/>
          <a:stretch>
            <a:fillRect/>
          </a:stretch>
        </p:blipFill>
        <p:spPr>
          <a:xfrm>
            <a:off x="381328" y="4939205"/>
            <a:ext cx="7772400" cy="937186"/>
          </a:xfrm>
          <a:prstGeom prst="rect">
            <a:avLst/>
          </a:prstGeom>
        </p:spPr>
      </p:pic>
      <p:sp>
        <p:nvSpPr>
          <p:cNvPr id="3" name="Espace réservé du pied de page 2">
            <a:extLst>
              <a:ext uri="{FF2B5EF4-FFF2-40B4-BE49-F238E27FC236}">
                <a16:creationId xmlns:a16="http://schemas.microsoft.com/office/drawing/2014/main" id="{3908EF62-1E67-2C53-DB31-9CDFFFA4EAB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391EFA4-3C9B-46CE-7C2C-009D22B6766D}"/>
              </a:ext>
            </a:extLst>
          </p:cNvPr>
          <p:cNvSpPr>
            <a:spLocks noGrp="1"/>
          </p:cNvSpPr>
          <p:nvPr>
            <p:ph type="sldNum" sz="quarter" idx="12"/>
          </p:nvPr>
        </p:nvSpPr>
        <p:spPr/>
        <p:txBody>
          <a:bodyPr/>
          <a:lstStyle/>
          <a:p>
            <a:fld id="{DBF78F6E-C9B6-AF4A-ADA2-B525441CD56A}" type="slidenum">
              <a:rPr lang="fr-FR" smtClean="0"/>
              <a:t>23</a:t>
            </a:fld>
            <a:endParaRPr lang="fr-FR"/>
          </a:p>
        </p:txBody>
      </p:sp>
    </p:spTree>
    <p:extLst>
      <p:ext uri="{BB962C8B-B14F-4D97-AF65-F5344CB8AC3E}">
        <p14:creationId xmlns:p14="http://schemas.microsoft.com/office/powerpoint/2010/main" val="153571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4A1400-F508-2F8D-9EEE-6064688038A7}"/>
              </a:ext>
            </a:extLst>
          </p:cNvPr>
          <p:cNvSpPr>
            <a:spLocks noGrp="1"/>
          </p:cNvSpPr>
          <p:nvPr>
            <p:ph type="title"/>
          </p:nvPr>
        </p:nvSpPr>
        <p:spPr/>
        <p:txBody>
          <a:bodyPr/>
          <a:lstStyle/>
          <a:p>
            <a:r>
              <a:rPr lang="fr-FR" dirty="0"/>
              <a:t>Modèle de Langue II</a:t>
            </a:r>
          </a:p>
        </p:txBody>
      </p:sp>
      <p:sp>
        <p:nvSpPr>
          <p:cNvPr id="3" name="Espace réservé du contenu 2">
            <a:extLst>
              <a:ext uri="{FF2B5EF4-FFF2-40B4-BE49-F238E27FC236}">
                <a16:creationId xmlns:a16="http://schemas.microsoft.com/office/drawing/2014/main" id="{AB5FDF1D-3CF1-E71C-F611-B9F44076A56B}"/>
              </a:ext>
            </a:extLst>
          </p:cNvPr>
          <p:cNvSpPr>
            <a:spLocks noGrp="1"/>
          </p:cNvSpPr>
          <p:nvPr>
            <p:ph idx="1"/>
          </p:nvPr>
        </p:nvSpPr>
        <p:spPr/>
        <p:txBody>
          <a:bodyPr>
            <a:normAutofit/>
          </a:bodyPr>
          <a:lstStyle/>
          <a:p>
            <a:pPr marL="0" indent="0">
              <a:buNone/>
            </a:pPr>
            <a:r>
              <a:rPr lang="fr-FR" dirty="0">
                <a:solidFill>
                  <a:srgbClr val="0000FF"/>
                </a:solidFill>
                <a:effectLst/>
                <a:latin typeface="+mj-lt"/>
              </a:rPr>
              <a:t>Bengio et al. </a:t>
            </a:r>
            <a:r>
              <a:rPr lang="fr-FR" dirty="0">
                <a:effectLst/>
                <a:latin typeface="+mj-lt"/>
              </a:rPr>
              <a:t>(</a:t>
            </a:r>
            <a:r>
              <a:rPr lang="fr-FR" dirty="0">
                <a:solidFill>
                  <a:srgbClr val="0000FF"/>
                </a:solidFill>
                <a:effectLst/>
                <a:latin typeface="+mj-lt"/>
              </a:rPr>
              <a:t>2003</a:t>
            </a:r>
            <a:r>
              <a:rPr lang="fr-FR" dirty="0">
                <a:effectLst/>
                <a:latin typeface="+mj-lt"/>
              </a:rPr>
              <a:t>) popularisent le concept de modèle de langue neuronal, avec deux idées</a:t>
            </a:r>
            <a:r>
              <a:rPr lang="fr-FR" dirty="0">
                <a:latin typeface="+mj-lt"/>
              </a:rPr>
              <a:t> </a:t>
            </a:r>
            <a:r>
              <a:rPr lang="fr-FR" dirty="0">
                <a:effectLst/>
                <a:latin typeface="+mj-lt"/>
              </a:rPr>
              <a:t>fondamentales pour le TAL actuel :</a:t>
            </a:r>
          </a:p>
          <a:p>
            <a:pPr lvl="1"/>
            <a:r>
              <a:rPr lang="fr-FR" dirty="0">
                <a:latin typeface="+mj-lt"/>
              </a:rPr>
              <a:t>V</a:t>
            </a:r>
            <a:r>
              <a:rPr lang="fr-FR" dirty="0">
                <a:effectLst/>
                <a:latin typeface="+mj-lt"/>
              </a:rPr>
              <a:t>oir le probl</a:t>
            </a:r>
            <a:r>
              <a:rPr lang="fr-FR" dirty="0">
                <a:latin typeface="+mj-lt"/>
              </a:rPr>
              <a:t>è</a:t>
            </a:r>
            <a:r>
              <a:rPr lang="fr-FR" dirty="0">
                <a:effectLst/>
                <a:latin typeface="+mj-lt"/>
              </a:rPr>
              <a:t>me d'un modèle de langue comme un classifieur dont les classes sont les différents mots du vocabulaire. </a:t>
            </a:r>
          </a:p>
          <a:p>
            <a:pPr lvl="1"/>
            <a:r>
              <a:rPr lang="fr-FR" dirty="0">
                <a:latin typeface="+mj-lt"/>
              </a:rPr>
              <a:t>Intégrer</a:t>
            </a:r>
            <a:r>
              <a:rPr lang="fr-FR" dirty="0">
                <a:effectLst/>
                <a:latin typeface="+mj-lt"/>
              </a:rPr>
              <a:t> une matrice de plongements lexicaux comme paramètres du réseau, permettant ainsi de bénéficier d'une repr</a:t>
            </a:r>
            <a:r>
              <a:rPr lang="fr-FR" dirty="0">
                <a:latin typeface="+mj-lt"/>
              </a:rPr>
              <a:t>é</a:t>
            </a:r>
            <a:r>
              <a:rPr lang="fr-FR" dirty="0">
                <a:effectLst/>
                <a:latin typeface="+mj-lt"/>
              </a:rPr>
              <a:t>sentation</a:t>
            </a:r>
            <a:r>
              <a:rPr lang="fr-FR" dirty="0">
                <a:latin typeface="+mj-lt"/>
              </a:rPr>
              <a:t> </a:t>
            </a:r>
            <a:r>
              <a:rPr lang="fr-FR" dirty="0">
                <a:effectLst/>
                <a:latin typeface="+mj-lt"/>
              </a:rPr>
              <a:t>des mots où des mots similaires seront vectoriellement proches</a:t>
            </a:r>
          </a:p>
          <a:p>
            <a:pPr lvl="1"/>
            <a:endParaRPr lang="fr-FR" dirty="0">
              <a:effectLst/>
              <a:latin typeface="Helvetica" pitchFamily="2" charset="0"/>
            </a:endParaRPr>
          </a:p>
          <a:p>
            <a:pPr marL="0" indent="0">
              <a:buNone/>
            </a:pPr>
            <a:endParaRPr lang="fr-FR" dirty="0">
              <a:effectLst/>
              <a:latin typeface="Helvetica" pitchFamily="2" charset="0"/>
            </a:endParaRPr>
          </a:p>
          <a:p>
            <a:pPr marL="0" indent="0">
              <a:buNone/>
            </a:pPr>
            <a:r>
              <a:rPr lang="fr-FR" dirty="0">
                <a:latin typeface="Helvetica" pitchFamily="2" charset="0"/>
              </a:rPr>
              <a:t>	</a:t>
            </a:r>
            <a:endParaRPr lang="fr-FR" dirty="0">
              <a:effectLst/>
              <a:latin typeface="Helvetica" pitchFamily="2" charset="0"/>
            </a:endParaRPr>
          </a:p>
          <a:p>
            <a:endParaRPr lang="fr-FR" dirty="0"/>
          </a:p>
        </p:txBody>
      </p:sp>
      <p:sp>
        <p:nvSpPr>
          <p:cNvPr id="4" name="Espace réservé du pied de page 3">
            <a:extLst>
              <a:ext uri="{FF2B5EF4-FFF2-40B4-BE49-F238E27FC236}">
                <a16:creationId xmlns:a16="http://schemas.microsoft.com/office/drawing/2014/main" id="{D22B8482-37A3-A48E-9757-63550412714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8A2B5D5-64FC-66FF-C21B-912772B91167}"/>
              </a:ext>
            </a:extLst>
          </p:cNvPr>
          <p:cNvSpPr>
            <a:spLocks noGrp="1"/>
          </p:cNvSpPr>
          <p:nvPr>
            <p:ph type="sldNum" sz="quarter" idx="12"/>
          </p:nvPr>
        </p:nvSpPr>
        <p:spPr/>
        <p:txBody>
          <a:bodyPr/>
          <a:lstStyle/>
          <a:p>
            <a:fld id="{DBF78F6E-C9B6-AF4A-ADA2-B525441CD56A}" type="slidenum">
              <a:rPr lang="fr-FR" smtClean="0"/>
              <a:t>24</a:t>
            </a:fld>
            <a:endParaRPr lang="fr-FR"/>
          </a:p>
        </p:txBody>
      </p:sp>
    </p:spTree>
    <p:extLst>
      <p:ext uri="{BB962C8B-B14F-4D97-AF65-F5344CB8AC3E}">
        <p14:creationId xmlns:p14="http://schemas.microsoft.com/office/powerpoint/2010/main" val="1201006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78CDF78-241F-47FA-90AC-FDF9E31AF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058" y="886265"/>
            <a:ext cx="10757884" cy="4810213"/>
          </a:xfrm>
        </p:spPr>
      </p:pic>
      <p:sp>
        <p:nvSpPr>
          <p:cNvPr id="2" name="Espace réservé du pied de page 1">
            <a:extLst>
              <a:ext uri="{FF2B5EF4-FFF2-40B4-BE49-F238E27FC236}">
                <a16:creationId xmlns:a16="http://schemas.microsoft.com/office/drawing/2014/main" id="{1AD7E635-821D-0E8B-4C9A-E3C9C975FB37}"/>
              </a:ext>
            </a:extLst>
          </p:cNvPr>
          <p:cNvSpPr>
            <a:spLocks noGrp="1"/>
          </p:cNvSpPr>
          <p:nvPr>
            <p:ph type="ftr" sz="quarter" idx="11"/>
          </p:nvPr>
        </p:nvSpPr>
        <p:spPr/>
        <p:txBody>
          <a:bodyPr/>
          <a:lstStyle/>
          <a:p>
            <a:endParaRPr lang="fr-FR"/>
          </a:p>
        </p:txBody>
      </p:sp>
      <p:sp>
        <p:nvSpPr>
          <p:cNvPr id="3" name="Espace réservé du numéro de diapositive 2">
            <a:extLst>
              <a:ext uri="{FF2B5EF4-FFF2-40B4-BE49-F238E27FC236}">
                <a16:creationId xmlns:a16="http://schemas.microsoft.com/office/drawing/2014/main" id="{6156A5F0-720D-C39F-45C0-008EE44258B2}"/>
              </a:ext>
            </a:extLst>
          </p:cNvPr>
          <p:cNvSpPr>
            <a:spLocks noGrp="1"/>
          </p:cNvSpPr>
          <p:nvPr>
            <p:ph type="sldNum" sz="quarter" idx="12"/>
          </p:nvPr>
        </p:nvSpPr>
        <p:spPr/>
        <p:txBody>
          <a:bodyPr/>
          <a:lstStyle/>
          <a:p>
            <a:fld id="{DBF78F6E-C9B6-AF4A-ADA2-B525441CD56A}" type="slidenum">
              <a:rPr lang="fr-FR" smtClean="0"/>
              <a:t>25</a:t>
            </a:fld>
            <a:endParaRPr lang="fr-FR"/>
          </a:p>
        </p:txBody>
      </p:sp>
    </p:spTree>
    <p:extLst>
      <p:ext uri="{BB962C8B-B14F-4D97-AF65-F5344CB8AC3E}">
        <p14:creationId xmlns:p14="http://schemas.microsoft.com/office/powerpoint/2010/main" val="2867273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4FCC65-4707-D1D8-461A-D0797491A009}"/>
              </a:ext>
            </a:extLst>
          </p:cNvPr>
          <p:cNvSpPr>
            <a:spLocks noGrp="1"/>
          </p:cNvSpPr>
          <p:nvPr>
            <p:ph type="title"/>
          </p:nvPr>
        </p:nvSpPr>
        <p:spPr/>
        <p:txBody>
          <a:bodyPr/>
          <a:lstStyle/>
          <a:p>
            <a:r>
              <a:rPr lang="fr-FR" dirty="0"/>
              <a:t>Word2Vec </a:t>
            </a:r>
            <a:r>
              <a:rPr lang="fr-FR" i="1" dirty="0"/>
              <a:t>(</a:t>
            </a:r>
            <a:r>
              <a:rPr lang="fr-FR" i="1" dirty="0" err="1"/>
              <a:t>Mikolov</a:t>
            </a:r>
            <a:r>
              <a:rPr lang="fr-FR" i="1" dirty="0"/>
              <a:t> et al.)</a:t>
            </a:r>
            <a:endParaRPr lang="fr-FR" dirty="0"/>
          </a:p>
        </p:txBody>
      </p:sp>
      <p:sp>
        <p:nvSpPr>
          <p:cNvPr id="3" name="Espace réservé du contenu 2">
            <a:extLst>
              <a:ext uri="{FF2B5EF4-FFF2-40B4-BE49-F238E27FC236}">
                <a16:creationId xmlns:a16="http://schemas.microsoft.com/office/drawing/2014/main" id="{A77E91BC-2DF1-5954-54CD-4EE2A8019398}"/>
              </a:ext>
            </a:extLst>
          </p:cNvPr>
          <p:cNvSpPr>
            <a:spLocks noGrp="1"/>
          </p:cNvSpPr>
          <p:nvPr>
            <p:ph idx="1"/>
          </p:nvPr>
        </p:nvSpPr>
        <p:spPr>
          <a:xfrm>
            <a:off x="581193" y="2180496"/>
            <a:ext cx="3370698" cy="3678303"/>
          </a:xfrm>
        </p:spPr>
        <p:txBody>
          <a:bodyPr>
            <a:normAutofit fontScale="62500" lnSpcReduction="20000"/>
          </a:bodyPr>
          <a:lstStyle/>
          <a:p>
            <a:r>
              <a:rPr lang="fr-FR" dirty="0"/>
              <a:t>Une des premières architectures pour obtenir des vecteurs des mots.</a:t>
            </a:r>
          </a:p>
          <a:p>
            <a:r>
              <a:rPr lang="fr-FR" dirty="0"/>
              <a:t>Apprentissage d’une matrice de plongements.</a:t>
            </a:r>
          </a:p>
          <a:p>
            <a:r>
              <a:rPr lang="fr-FR" dirty="0"/>
              <a:t>2 modèles : CBOW, Skip-gram</a:t>
            </a:r>
          </a:p>
          <a:p>
            <a:r>
              <a:rPr lang="fr-FR" dirty="0"/>
              <a:t>Entrée : (corpus de texte, d, V)</a:t>
            </a:r>
          </a:p>
          <a:p>
            <a:pPr lvl="1"/>
            <a:r>
              <a:rPr lang="fr-FR" dirty="0" err="1"/>
              <a:t>Wikipedia</a:t>
            </a:r>
            <a:endParaRPr lang="fr-FR" dirty="0"/>
          </a:p>
          <a:p>
            <a:pPr lvl="1"/>
            <a:r>
              <a:rPr lang="fr-FR" dirty="0"/>
              <a:t>Twitter</a:t>
            </a:r>
          </a:p>
          <a:p>
            <a:pPr lvl="1"/>
            <a:r>
              <a:rPr lang="fr-FR" dirty="0"/>
              <a:t>Common Crawl</a:t>
            </a:r>
          </a:p>
          <a:p>
            <a:r>
              <a:rPr lang="fr-FR" dirty="0"/>
              <a:t>Output : vecteurs de mots de dimension d</a:t>
            </a:r>
          </a:p>
        </p:txBody>
      </p:sp>
      <p:pic>
        <p:nvPicPr>
          <p:cNvPr id="5" name="Image 4">
            <a:extLst>
              <a:ext uri="{FF2B5EF4-FFF2-40B4-BE49-F238E27FC236}">
                <a16:creationId xmlns:a16="http://schemas.microsoft.com/office/drawing/2014/main" id="{87BBA90E-54AA-BBED-62CA-39A35C8BD054}"/>
              </a:ext>
            </a:extLst>
          </p:cNvPr>
          <p:cNvPicPr>
            <a:picLocks noChangeAspect="1"/>
          </p:cNvPicPr>
          <p:nvPr/>
        </p:nvPicPr>
        <p:blipFill>
          <a:blip r:embed="rId2"/>
          <a:stretch>
            <a:fillRect/>
          </a:stretch>
        </p:blipFill>
        <p:spPr>
          <a:xfrm>
            <a:off x="4861521" y="2526084"/>
            <a:ext cx="3163520" cy="2340206"/>
          </a:xfrm>
          <a:prstGeom prst="rect">
            <a:avLst/>
          </a:prstGeom>
        </p:spPr>
      </p:pic>
      <p:pic>
        <p:nvPicPr>
          <p:cNvPr id="7" name="Image 6">
            <a:extLst>
              <a:ext uri="{FF2B5EF4-FFF2-40B4-BE49-F238E27FC236}">
                <a16:creationId xmlns:a16="http://schemas.microsoft.com/office/drawing/2014/main" id="{E14C07D5-D0EA-0F51-1442-5EDE164E83BC}"/>
              </a:ext>
            </a:extLst>
          </p:cNvPr>
          <p:cNvPicPr>
            <a:picLocks noChangeAspect="1"/>
          </p:cNvPicPr>
          <p:nvPr/>
        </p:nvPicPr>
        <p:blipFill>
          <a:blip r:embed="rId3"/>
          <a:stretch>
            <a:fillRect/>
          </a:stretch>
        </p:blipFill>
        <p:spPr>
          <a:xfrm>
            <a:off x="8934671" y="2526084"/>
            <a:ext cx="2505512" cy="2212428"/>
          </a:xfrm>
          <a:prstGeom prst="rect">
            <a:avLst/>
          </a:prstGeom>
        </p:spPr>
      </p:pic>
      <p:sp>
        <p:nvSpPr>
          <p:cNvPr id="4" name="Espace réservé du pied de page 3">
            <a:extLst>
              <a:ext uri="{FF2B5EF4-FFF2-40B4-BE49-F238E27FC236}">
                <a16:creationId xmlns:a16="http://schemas.microsoft.com/office/drawing/2014/main" id="{CF084CFE-53C4-CE56-6A7E-05B3102388C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380284-058F-2D99-CEED-24ED82E4BFAB}"/>
              </a:ext>
            </a:extLst>
          </p:cNvPr>
          <p:cNvSpPr>
            <a:spLocks noGrp="1"/>
          </p:cNvSpPr>
          <p:nvPr>
            <p:ph type="sldNum" sz="quarter" idx="12"/>
          </p:nvPr>
        </p:nvSpPr>
        <p:spPr/>
        <p:txBody>
          <a:bodyPr/>
          <a:lstStyle/>
          <a:p>
            <a:fld id="{DBF78F6E-C9B6-AF4A-ADA2-B525441CD56A}" type="slidenum">
              <a:rPr lang="fr-FR" smtClean="0"/>
              <a:t>26</a:t>
            </a:fld>
            <a:endParaRPr lang="fr-FR"/>
          </a:p>
        </p:txBody>
      </p:sp>
      <p:sp>
        <p:nvSpPr>
          <p:cNvPr id="8" name="Espace réservé du contenu 2">
            <a:extLst>
              <a:ext uri="{FF2B5EF4-FFF2-40B4-BE49-F238E27FC236}">
                <a16:creationId xmlns:a16="http://schemas.microsoft.com/office/drawing/2014/main" id="{6CA08DA4-3073-AADA-D225-14E6255B9979}"/>
              </a:ext>
            </a:extLst>
          </p:cNvPr>
          <p:cNvSpPr txBox="1">
            <a:spLocks/>
          </p:cNvSpPr>
          <p:nvPr/>
        </p:nvSpPr>
        <p:spPr>
          <a:xfrm>
            <a:off x="9172972" y="2065357"/>
            <a:ext cx="2267211" cy="4279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Sweden</a:t>
            </a:r>
            <a:endParaRPr lang="fr-FR" dirty="0"/>
          </a:p>
        </p:txBody>
      </p:sp>
    </p:spTree>
    <p:extLst>
      <p:ext uri="{BB962C8B-B14F-4D97-AF65-F5344CB8AC3E}">
        <p14:creationId xmlns:p14="http://schemas.microsoft.com/office/powerpoint/2010/main" val="566556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B05690-AF17-56AB-814C-2F498C45650E}"/>
              </a:ext>
            </a:extLst>
          </p:cNvPr>
          <p:cNvSpPr>
            <a:spLocks noGrp="1"/>
          </p:cNvSpPr>
          <p:nvPr>
            <p:ph type="title"/>
          </p:nvPr>
        </p:nvSpPr>
        <p:spPr/>
        <p:txBody>
          <a:bodyPr/>
          <a:lstStyle/>
          <a:p>
            <a:r>
              <a:rPr lang="fr-FR" dirty="0"/>
              <a:t>Word2Vec </a:t>
            </a:r>
            <a:r>
              <a:rPr lang="fr-FR" i="1" dirty="0"/>
              <a:t>(</a:t>
            </a:r>
            <a:r>
              <a:rPr lang="fr-FR" i="1" dirty="0" err="1"/>
              <a:t>Mikolov</a:t>
            </a:r>
            <a:r>
              <a:rPr lang="fr-FR" i="1" dirty="0"/>
              <a:t> et al.)</a:t>
            </a:r>
            <a:endParaRPr lang="fr-FR" dirty="0"/>
          </a:p>
        </p:txBody>
      </p:sp>
      <p:pic>
        <p:nvPicPr>
          <p:cNvPr id="5" name="Espace réservé du contenu 4">
            <a:extLst>
              <a:ext uri="{FF2B5EF4-FFF2-40B4-BE49-F238E27FC236}">
                <a16:creationId xmlns:a16="http://schemas.microsoft.com/office/drawing/2014/main" id="{695C2594-7C66-84D3-503B-41ED71B9AAB1}"/>
              </a:ext>
            </a:extLst>
          </p:cNvPr>
          <p:cNvPicPr>
            <a:picLocks noGrp="1" noChangeAspect="1"/>
          </p:cNvPicPr>
          <p:nvPr>
            <p:ph idx="1"/>
          </p:nvPr>
        </p:nvPicPr>
        <p:blipFill>
          <a:blip r:embed="rId2"/>
          <a:stretch>
            <a:fillRect/>
          </a:stretch>
        </p:blipFill>
        <p:spPr>
          <a:xfrm>
            <a:off x="423536" y="2031479"/>
            <a:ext cx="4928536" cy="3136900"/>
          </a:xfrm>
        </p:spPr>
      </p:pic>
      <p:sp>
        <p:nvSpPr>
          <p:cNvPr id="6" name="Espace réservé du contenu 2">
            <a:extLst>
              <a:ext uri="{FF2B5EF4-FFF2-40B4-BE49-F238E27FC236}">
                <a16:creationId xmlns:a16="http://schemas.microsoft.com/office/drawing/2014/main" id="{6AFEFB2A-3CB2-24B3-D987-2CBC46A82F16}"/>
              </a:ext>
            </a:extLst>
          </p:cNvPr>
          <p:cNvSpPr txBox="1">
            <a:spLocks/>
          </p:cNvSpPr>
          <p:nvPr/>
        </p:nvSpPr>
        <p:spPr>
          <a:xfrm>
            <a:off x="8546750" y="1690688"/>
            <a:ext cx="3645250" cy="4265784"/>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None/>
            </a:pPr>
            <a:r>
              <a:rPr lang="fr-FR" b="1" i="1" dirty="0">
                <a:solidFill>
                  <a:schemeClr val="tx1"/>
                </a:solidFill>
                <a:latin typeface="+mj-lt"/>
              </a:rPr>
              <a:t>Skip-gram</a:t>
            </a:r>
          </a:p>
          <a:p>
            <a:pPr marL="0" indent="0">
              <a:buNone/>
            </a:pPr>
            <a:r>
              <a:rPr lang="fr-FR" dirty="0">
                <a:solidFill>
                  <a:schemeClr val="tx1"/>
                </a:solidFill>
                <a:latin typeface="+mj-lt"/>
              </a:rPr>
              <a:t>Prédire le contexte à partir d’un mot.</a:t>
            </a:r>
          </a:p>
          <a:p>
            <a:r>
              <a:rPr lang="fr-FR" dirty="0">
                <a:solidFill>
                  <a:schemeClr val="tx1"/>
                </a:solidFill>
                <a:latin typeface="+mj-lt"/>
              </a:rPr>
              <a:t>Entrée :</a:t>
            </a:r>
          </a:p>
          <a:p>
            <a:pPr lvl="1"/>
            <a:r>
              <a:rPr lang="fr-FR" dirty="0">
                <a:solidFill>
                  <a:schemeClr val="tx1"/>
                </a:solidFill>
                <a:latin typeface="+mj-lt"/>
              </a:rPr>
              <a:t>Id du mot cible</a:t>
            </a:r>
          </a:p>
          <a:p>
            <a:pPr lvl="1"/>
            <a:r>
              <a:rPr lang="fr-FR" dirty="0">
                <a:solidFill>
                  <a:schemeClr val="tx1"/>
                </a:solidFill>
                <a:latin typeface="+mj-lt"/>
              </a:rPr>
              <a:t>Couche cachée : plongement correspondant</a:t>
            </a:r>
          </a:p>
          <a:p>
            <a:pPr lvl="1"/>
            <a:r>
              <a:rPr lang="fr-FR" dirty="0">
                <a:solidFill>
                  <a:schemeClr val="tx1"/>
                </a:solidFill>
                <a:latin typeface="+mj-lt"/>
              </a:rPr>
              <a:t>Un neurone par mot du vocabulaire</a:t>
            </a:r>
          </a:p>
          <a:p>
            <a:r>
              <a:rPr lang="fr-FR" dirty="0">
                <a:solidFill>
                  <a:schemeClr val="tx1"/>
                </a:solidFill>
                <a:latin typeface="+mj-lt"/>
              </a:rPr>
              <a:t>2 plongements pour chaque mot. </a:t>
            </a:r>
          </a:p>
          <a:p>
            <a:r>
              <a:rPr lang="fr-FR" dirty="0">
                <a:solidFill>
                  <a:schemeClr val="tx1"/>
                </a:solidFill>
                <a:latin typeface="+mj-lt"/>
              </a:rPr>
              <a:t>On calcule la proba qu’un mot apparaît dans son contexte en utilisant le produit scalaire</a:t>
            </a:r>
          </a:p>
          <a:p>
            <a:endParaRPr lang="fr-FR" dirty="0">
              <a:latin typeface="+mj-lt"/>
            </a:endParaRPr>
          </a:p>
          <a:p>
            <a:pPr marL="0" indent="0">
              <a:buFont typeface="Wingdings 2" panose="05020102010507070707" pitchFamily="18" charset="2"/>
              <a:buNone/>
            </a:pPr>
            <a:r>
              <a:rPr lang="fr-FR" dirty="0">
                <a:latin typeface="+mj-lt"/>
              </a:rPr>
              <a:t>	</a:t>
            </a:r>
          </a:p>
          <a:p>
            <a:endParaRPr lang="fr-FR" dirty="0">
              <a:latin typeface="+mj-lt"/>
            </a:endParaRPr>
          </a:p>
        </p:txBody>
      </p:sp>
      <p:sp>
        <p:nvSpPr>
          <p:cNvPr id="7" name="Espace réservé du contenu 2">
            <a:extLst>
              <a:ext uri="{FF2B5EF4-FFF2-40B4-BE49-F238E27FC236}">
                <a16:creationId xmlns:a16="http://schemas.microsoft.com/office/drawing/2014/main" id="{43681F20-62A7-EF2D-DA7C-23A332D25B46}"/>
              </a:ext>
            </a:extLst>
          </p:cNvPr>
          <p:cNvSpPr txBox="1">
            <a:spLocks/>
          </p:cNvSpPr>
          <p:nvPr/>
        </p:nvSpPr>
        <p:spPr>
          <a:xfrm>
            <a:off x="5013434" y="1569156"/>
            <a:ext cx="3417067" cy="471027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None/>
            </a:pPr>
            <a:r>
              <a:rPr lang="fr-FR" b="1" i="1" dirty="0">
                <a:solidFill>
                  <a:schemeClr val="tx1"/>
                </a:solidFill>
                <a:latin typeface="+mj-lt"/>
              </a:rPr>
              <a:t>CBOW</a:t>
            </a:r>
          </a:p>
          <a:p>
            <a:pPr marL="324000" lvl="1" indent="0">
              <a:buNone/>
            </a:pPr>
            <a:r>
              <a:rPr lang="fr-FR" dirty="0">
                <a:solidFill>
                  <a:schemeClr val="tx1"/>
                </a:solidFill>
                <a:latin typeface="+mj-lt"/>
              </a:rPr>
              <a:t>Prédire un mot à partir de son contexte : une fenêtre de taille fixe autour de mot. </a:t>
            </a:r>
          </a:p>
          <a:p>
            <a:pPr lvl="1"/>
            <a:r>
              <a:rPr lang="fr-FR" dirty="0">
                <a:solidFill>
                  <a:schemeClr val="tx1"/>
                </a:solidFill>
                <a:latin typeface="+mj-lt"/>
              </a:rPr>
              <a:t>Entrée : </a:t>
            </a:r>
          </a:p>
          <a:p>
            <a:pPr lvl="2"/>
            <a:r>
              <a:rPr lang="fr-FR" dirty="0">
                <a:solidFill>
                  <a:schemeClr val="tx1"/>
                </a:solidFill>
                <a:latin typeface="+mj-lt"/>
              </a:rPr>
              <a:t>mots de contexte </a:t>
            </a:r>
          </a:p>
          <a:p>
            <a:pPr lvl="2"/>
            <a:r>
              <a:rPr lang="fr-FR" dirty="0">
                <a:solidFill>
                  <a:schemeClr val="tx1"/>
                </a:solidFill>
                <a:latin typeface="+mj-lt"/>
              </a:rPr>
              <a:t>Somme des plongements de ces 4 mots</a:t>
            </a:r>
          </a:p>
          <a:p>
            <a:pPr lvl="2"/>
            <a:r>
              <a:rPr lang="fr-FR" dirty="0">
                <a:solidFill>
                  <a:schemeClr val="tx1"/>
                </a:solidFill>
                <a:latin typeface="+mj-lt"/>
              </a:rPr>
              <a:t>Un neurone par mots de vocabulaire.</a:t>
            </a:r>
          </a:p>
          <a:p>
            <a:pPr lvl="2"/>
            <a:endParaRPr lang="fr-FR" dirty="0">
              <a:latin typeface="+mj-lt"/>
            </a:endParaRPr>
          </a:p>
          <a:p>
            <a:pPr marL="0" indent="0">
              <a:buFont typeface="Wingdings 2" panose="05020102010507070707" pitchFamily="18" charset="2"/>
              <a:buNone/>
            </a:pPr>
            <a:endParaRPr lang="fr-FR" dirty="0">
              <a:latin typeface="+mj-lt"/>
            </a:endParaRPr>
          </a:p>
          <a:p>
            <a:pPr marL="0" indent="0">
              <a:buFont typeface="Wingdings 2" panose="05020102010507070707" pitchFamily="18" charset="2"/>
              <a:buNone/>
            </a:pPr>
            <a:r>
              <a:rPr lang="fr-FR" dirty="0">
                <a:latin typeface="+mj-lt"/>
              </a:rPr>
              <a:t>	</a:t>
            </a:r>
          </a:p>
          <a:p>
            <a:endParaRPr lang="fr-FR" dirty="0">
              <a:latin typeface="+mj-lt"/>
            </a:endParaRPr>
          </a:p>
        </p:txBody>
      </p:sp>
      <p:pic>
        <p:nvPicPr>
          <p:cNvPr id="9" name="Image 8">
            <a:extLst>
              <a:ext uri="{FF2B5EF4-FFF2-40B4-BE49-F238E27FC236}">
                <a16:creationId xmlns:a16="http://schemas.microsoft.com/office/drawing/2014/main" id="{44F7C00F-92A6-6BF2-C003-50F70EE17A80}"/>
              </a:ext>
            </a:extLst>
          </p:cNvPr>
          <p:cNvPicPr>
            <a:picLocks noChangeAspect="1"/>
          </p:cNvPicPr>
          <p:nvPr/>
        </p:nvPicPr>
        <p:blipFill>
          <a:blip r:embed="rId3"/>
          <a:stretch>
            <a:fillRect/>
          </a:stretch>
        </p:blipFill>
        <p:spPr>
          <a:xfrm>
            <a:off x="8231907" y="5370731"/>
            <a:ext cx="3645250" cy="1013800"/>
          </a:xfrm>
          <a:prstGeom prst="rect">
            <a:avLst/>
          </a:prstGeom>
        </p:spPr>
      </p:pic>
      <p:sp>
        <p:nvSpPr>
          <p:cNvPr id="10" name="Espace réservé du contenu 2">
            <a:extLst>
              <a:ext uri="{FF2B5EF4-FFF2-40B4-BE49-F238E27FC236}">
                <a16:creationId xmlns:a16="http://schemas.microsoft.com/office/drawing/2014/main" id="{AF26F98C-6015-43AB-1265-4C6289014E93}"/>
              </a:ext>
            </a:extLst>
          </p:cNvPr>
          <p:cNvSpPr txBox="1">
            <a:spLocks/>
          </p:cNvSpPr>
          <p:nvPr/>
        </p:nvSpPr>
        <p:spPr>
          <a:xfrm>
            <a:off x="172791" y="5094790"/>
            <a:ext cx="3524427" cy="156568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b="1" i="1" dirty="0">
                <a:latin typeface="Helvetica" pitchFamily="2" charset="0"/>
              </a:rPr>
              <a:t>Problèmes</a:t>
            </a:r>
          </a:p>
          <a:p>
            <a:pPr>
              <a:buFontTx/>
              <a:buChar char="-"/>
            </a:pPr>
            <a:r>
              <a:rPr lang="fr-FR" dirty="0">
                <a:solidFill>
                  <a:srgbClr val="222222"/>
                </a:solidFill>
                <a:latin typeface="Helvetica" pitchFamily="2" charset="0"/>
              </a:rPr>
              <a:t>Pas de partage des plongements entre des formes similaires d’un mot : manger – mange</a:t>
            </a:r>
          </a:p>
          <a:p>
            <a:pPr>
              <a:buFontTx/>
              <a:buChar char="-"/>
            </a:pPr>
            <a:r>
              <a:rPr lang="fr-FR" dirty="0">
                <a:solidFill>
                  <a:srgbClr val="222222"/>
                </a:solidFill>
                <a:latin typeface="Helvetica" pitchFamily="2" charset="0"/>
              </a:rPr>
              <a:t>Gestion des mots inconnus</a:t>
            </a:r>
          </a:p>
          <a:p>
            <a:pPr>
              <a:buFontTx/>
              <a:buChar char="-"/>
            </a:pPr>
            <a:r>
              <a:rPr lang="fr-FR" dirty="0">
                <a:solidFill>
                  <a:srgbClr val="222222"/>
                </a:solidFill>
                <a:latin typeface="Helvetica" pitchFamily="2" charset="0"/>
              </a:rPr>
              <a:t>Polysémie</a:t>
            </a:r>
            <a:endParaRPr lang="fr-FR" dirty="0">
              <a:solidFill>
                <a:srgbClr val="222222"/>
              </a:solidFill>
              <a:latin typeface="Roboto" panose="02000000000000000000" pitchFamily="2" charset="0"/>
            </a:endParaRPr>
          </a:p>
        </p:txBody>
      </p:sp>
      <p:pic>
        <p:nvPicPr>
          <p:cNvPr id="12" name="Image 11">
            <a:extLst>
              <a:ext uri="{FF2B5EF4-FFF2-40B4-BE49-F238E27FC236}">
                <a16:creationId xmlns:a16="http://schemas.microsoft.com/office/drawing/2014/main" id="{A8950F7E-8600-5A77-25E6-22C7AD8451CF}"/>
              </a:ext>
            </a:extLst>
          </p:cNvPr>
          <p:cNvPicPr>
            <a:picLocks noChangeAspect="1"/>
          </p:cNvPicPr>
          <p:nvPr/>
        </p:nvPicPr>
        <p:blipFill>
          <a:blip r:embed="rId4"/>
          <a:stretch>
            <a:fillRect/>
          </a:stretch>
        </p:blipFill>
        <p:spPr>
          <a:xfrm>
            <a:off x="3813467" y="5370731"/>
            <a:ext cx="4129351" cy="1166533"/>
          </a:xfrm>
          <a:prstGeom prst="rect">
            <a:avLst/>
          </a:prstGeom>
        </p:spPr>
      </p:pic>
      <p:sp>
        <p:nvSpPr>
          <p:cNvPr id="3" name="Espace réservé du pied de page 2">
            <a:extLst>
              <a:ext uri="{FF2B5EF4-FFF2-40B4-BE49-F238E27FC236}">
                <a16:creationId xmlns:a16="http://schemas.microsoft.com/office/drawing/2014/main" id="{10F74C18-531F-096D-5AFD-49E335D409F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F4B9405-C77D-781C-F742-B82BE8D726CE}"/>
              </a:ext>
            </a:extLst>
          </p:cNvPr>
          <p:cNvSpPr>
            <a:spLocks noGrp="1"/>
          </p:cNvSpPr>
          <p:nvPr>
            <p:ph type="sldNum" sz="quarter" idx="12"/>
          </p:nvPr>
        </p:nvSpPr>
        <p:spPr/>
        <p:txBody>
          <a:bodyPr/>
          <a:lstStyle/>
          <a:p>
            <a:fld id="{DBF78F6E-C9B6-AF4A-ADA2-B525441CD56A}" type="slidenum">
              <a:rPr lang="fr-FR" smtClean="0"/>
              <a:t>27</a:t>
            </a:fld>
            <a:endParaRPr lang="fr-FR"/>
          </a:p>
        </p:txBody>
      </p:sp>
    </p:spTree>
    <p:extLst>
      <p:ext uri="{BB962C8B-B14F-4D97-AF65-F5344CB8AC3E}">
        <p14:creationId xmlns:p14="http://schemas.microsoft.com/office/powerpoint/2010/main" val="100815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4EC375-F7C1-5B9B-49CA-BF39BF3B07BC}"/>
              </a:ext>
            </a:extLst>
          </p:cNvPr>
          <p:cNvSpPr>
            <a:spLocks noGrp="1"/>
          </p:cNvSpPr>
          <p:nvPr>
            <p:ph type="title"/>
          </p:nvPr>
        </p:nvSpPr>
        <p:spPr/>
        <p:txBody>
          <a:bodyPr/>
          <a:lstStyle/>
          <a:p>
            <a:endParaRPr lang="fr-FR"/>
          </a:p>
        </p:txBody>
      </p:sp>
      <p:sp>
        <p:nvSpPr>
          <p:cNvPr id="4" name="Espace réservé du contenu 2">
            <a:extLst>
              <a:ext uri="{FF2B5EF4-FFF2-40B4-BE49-F238E27FC236}">
                <a16:creationId xmlns:a16="http://schemas.microsoft.com/office/drawing/2014/main" id="{023D8940-4281-3C5A-C0B7-1188D94AAA0B}"/>
              </a:ext>
            </a:extLst>
          </p:cNvPr>
          <p:cNvSpPr txBox="1">
            <a:spLocks noGrp="1"/>
          </p:cNvSpPr>
          <p:nvPr>
            <p:ph idx="1"/>
          </p:nvPr>
        </p:nvSpPr>
        <p:spPr>
          <a:xfrm>
            <a:off x="476088" y="2060028"/>
            <a:ext cx="5619912" cy="156568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i="1" dirty="0" err="1">
                <a:solidFill>
                  <a:schemeClr val="tx1"/>
                </a:solidFill>
                <a:latin typeface="+mj-lt"/>
              </a:rPr>
              <a:t>GloVe</a:t>
            </a:r>
            <a:r>
              <a:rPr lang="fr-FR" b="1" i="1" dirty="0">
                <a:solidFill>
                  <a:schemeClr val="tx1"/>
                </a:solidFill>
                <a:latin typeface="+mj-lt"/>
              </a:rPr>
              <a:t> : </a:t>
            </a:r>
            <a:r>
              <a:rPr lang="fr-FR" b="1" i="0" u="none" strike="noStrike" dirty="0">
                <a:solidFill>
                  <a:schemeClr val="tx1"/>
                </a:solidFill>
                <a:effectLst/>
                <a:latin typeface="+mj-lt"/>
              </a:rPr>
              <a:t>Global </a:t>
            </a:r>
            <a:r>
              <a:rPr lang="fr-FR" b="1" i="0" u="none" strike="noStrike" dirty="0" err="1">
                <a:solidFill>
                  <a:schemeClr val="tx1"/>
                </a:solidFill>
                <a:effectLst/>
                <a:latin typeface="+mj-lt"/>
              </a:rPr>
              <a:t>Vector</a:t>
            </a:r>
            <a:r>
              <a:rPr lang="fr-FR" b="1" i="0" u="none" strike="noStrike" dirty="0">
                <a:solidFill>
                  <a:schemeClr val="tx1"/>
                </a:solidFill>
                <a:effectLst/>
                <a:latin typeface="+mj-lt"/>
              </a:rPr>
              <a:t> for </a:t>
            </a:r>
            <a:r>
              <a:rPr lang="fr-FR" b="1" i="0" u="none" strike="noStrike" dirty="0" err="1">
                <a:solidFill>
                  <a:schemeClr val="tx1"/>
                </a:solidFill>
                <a:effectLst/>
                <a:latin typeface="+mj-lt"/>
              </a:rPr>
              <a:t>word</a:t>
            </a:r>
            <a:r>
              <a:rPr lang="fr-FR" b="1" i="0" u="none" strike="noStrike" dirty="0">
                <a:solidFill>
                  <a:schemeClr val="tx1"/>
                </a:solidFill>
                <a:effectLst/>
                <a:latin typeface="+mj-lt"/>
              </a:rPr>
              <a:t> </a:t>
            </a:r>
            <a:r>
              <a:rPr lang="fr-FR" b="1" i="0" u="none" strike="noStrike" dirty="0" err="1">
                <a:solidFill>
                  <a:schemeClr val="tx1"/>
                </a:solidFill>
                <a:effectLst/>
                <a:latin typeface="+mj-lt"/>
              </a:rPr>
              <a:t>representation</a:t>
            </a:r>
            <a:endParaRPr lang="fr-FR" b="1" i="0" u="none" strike="noStrike" dirty="0">
              <a:solidFill>
                <a:schemeClr val="tx1"/>
              </a:solidFill>
              <a:effectLst/>
              <a:latin typeface="+mj-lt"/>
            </a:endParaRPr>
          </a:p>
          <a:p>
            <a:pPr>
              <a:buFontTx/>
              <a:buChar char="-"/>
            </a:pPr>
            <a:r>
              <a:rPr lang="fr-FR" dirty="0">
                <a:solidFill>
                  <a:schemeClr val="tx1"/>
                </a:solidFill>
                <a:effectLst/>
                <a:latin typeface="+mj-lt"/>
              </a:rPr>
              <a:t>Un algorithme  crée par l’université de Stanford</a:t>
            </a:r>
          </a:p>
          <a:p>
            <a:pPr>
              <a:buFontTx/>
              <a:buChar char="-"/>
            </a:pPr>
            <a:r>
              <a:rPr lang="fr-FR" dirty="0">
                <a:solidFill>
                  <a:schemeClr val="tx1"/>
                </a:solidFill>
                <a:latin typeface="+mj-lt"/>
              </a:rPr>
              <a:t>Se base sur une matrice de co-occurrence des mots</a:t>
            </a:r>
            <a:endParaRPr lang="fr-FR" dirty="0">
              <a:solidFill>
                <a:schemeClr val="tx1"/>
              </a:solidFill>
              <a:effectLst/>
              <a:latin typeface="+mj-lt"/>
            </a:endParaRPr>
          </a:p>
        </p:txBody>
      </p:sp>
      <p:pic>
        <p:nvPicPr>
          <p:cNvPr id="6" name="Image 5">
            <a:extLst>
              <a:ext uri="{FF2B5EF4-FFF2-40B4-BE49-F238E27FC236}">
                <a16:creationId xmlns:a16="http://schemas.microsoft.com/office/drawing/2014/main" id="{7A1DAC6D-FF75-F6FE-DA76-5477AB88ED5C}"/>
              </a:ext>
            </a:extLst>
          </p:cNvPr>
          <p:cNvPicPr>
            <a:picLocks noChangeAspect="1"/>
          </p:cNvPicPr>
          <p:nvPr/>
        </p:nvPicPr>
        <p:blipFill>
          <a:blip r:embed="rId2"/>
          <a:stretch>
            <a:fillRect/>
          </a:stretch>
        </p:blipFill>
        <p:spPr>
          <a:xfrm>
            <a:off x="5795391" y="2247092"/>
            <a:ext cx="5709250" cy="3445379"/>
          </a:xfrm>
          <a:prstGeom prst="rect">
            <a:avLst/>
          </a:prstGeom>
        </p:spPr>
      </p:pic>
      <p:sp>
        <p:nvSpPr>
          <p:cNvPr id="7" name="Espace réservé du contenu 2">
            <a:extLst>
              <a:ext uri="{FF2B5EF4-FFF2-40B4-BE49-F238E27FC236}">
                <a16:creationId xmlns:a16="http://schemas.microsoft.com/office/drawing/2014/main" id="{F2B43A5A-80EE-EA60-2343-D94B54186D3D}"/>
              </a:ext>
            </a:extLst>
          </p:cNvPr>
          <p:cNvSpPr txBox="1">
            <a:spLocks/>
          </p:cNvSpPr>
          <p:nvPr/>
        </p:nvSpPr>
        <p:spPr>
          <a:xfrm>
            <a:off x="386751" y="3573876"/>
            <a:ext cx="5619912" cy="1565682"/>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b="1" i="1" dirty="0" err="1">
                <a:solidFill>
                  <a:schemeClr val="tx1"/>
                </a:solidFill>
                <a:latin typeface="+mj-lt"/>
              </a:rPr>
              <a:t>FastText</a:t>
            </a:r>
            <a:endParaRPr lang="fr-FR" b="1" i="1" dirty="0">
              <a:solidFill>
                <a:schemeClr val="tx1"/>
              </a:solidFill>
              <a:latin typeface="+mj-lt"/>
            </a:endParaRPr>
          </a:p>
          <a:p>
            <a:pPr>
              <a:buFontTx/>
              <a:buChar char="-"/>
            </a:pPr>
            <a:r>
              <a:rPr lang="fr-FR" dirty="0">
                <a:solidFill>
                  <a:schemeClr val="tx1"/>
                </a:solidFill>
                <a:latin typeface="+mj-lt"/>
              </a:rPr>
              <a:t>Similaire au modèle skip-gram</a:t>
            </a:r>
          </a:p>
          <a:p>
            <a:pPr>
              <a:buFontTx/>
              <a:buChar char="-"/>
            </a:pPr>
            <a:r>
              <a:rPr lang="fr-FR" dirty="0">
                <a:solidFill>
                  <a:schemeClr val="tx1"/>
                </a:solidFill>
                <a:latin typeface="+mj-lt"/>
              </a:rPr>
              <a:t>Utilise des n-grams (3-6) des caractères</a:t>
            </a:r>
          </a:p>
          <a:p>
            <a:pPr>
              <a:buFontTx/>
              <a:buChar char="-"/>
            </a:pPr>
            <a:r>
              <a:rPr lang="fr-FR" dirty="0">
                <a:solidFill>
                  <a:schemeClr val="tx1"/>
                </a:solidFill>
                <a:latin typeface="+mj-lt"/>
              </a:rPr>
              <a:t>Prend plus de temps pour entraîner</a:t>
            </a:r>
          </a:p>
        </p:txBody>
      </p:sp>
      <p:pic>
        <p:nvPicPr>
          <p:cNvPr id="9" name="Image 8">
            <a:extLst>
              <a:ext uri="{FF2B5EF4-FFF2-40B4-BE49-F238E27FC236}">
                <a16:creationId xmlns:a16="http://schemas.microsoft.com/office/drawing/2014/main" id="{F2744E55-EBE1-7835-A842-F2600F89DD5C}"/>
              </a:ext>
            </a:extLst>
          </p:cNvPr>
          <p:cNvPicPr>
            <a:picLocks noChangeAspect="1"/>
          </p:cNvPicPr>
          <p:nvPr/>
        </p:nvPicPr>
        <p:blipFill>
          <a:blip r:embed="rId3"/>
          <a:stretch>
            <a:fillRect/>
          </a:stretch>
        </p:blipFill>
        <p:spPr>
          <a:xfrm>
            <a:off x="476088" y="5139558"/>
            <a:ext cx="3065898" cy="1541235"/>
          </a:xfrm>
          <a:prstGeom prst="rect">
            <a:avLst/>
          </a:prstGeom>
        </p:spPr>
      </p:pic>
      <p:sp>
        <p:nvSpPr>
          <p:cNvPr id="3" name="Espace réservé du pied de page 2">
            <a:extLst>
              <a:ext uri="{FF2B5EF4-FFF2-40B4-BE49-F238E27FC236}">
                <a16:creationId xmlns:a16="http://schemas.microsoft.com/office/drawing/2014/main" id="{DDB78D1D-65D7-4036-C19D-9DAD2BA7C09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4431F2-8F3A-9125-4FC7-58AEA978D46E}"/>
              </a:ext>
            </a:extLst>
          </p:cNvPr>
          <p:cNvSpPr>
            <a:spLocks noGrp="1"/>
          </p:cNvSpPr>
          <p:nvPr>
            <p:ph type="sldNum" sz="quarter" idx="12"/>
          </p:nvPr>
        </p:nvSpPr>
        <p:spPr/>
        <p:txBody>
          <a:bodyPr/>
          <a:lstStyle/>
          <a:p>
            <a:fld id="{DBF78F6E-C9B6-AF4A-ADA2-B525441CD56A}" type="slidenum">
              <a:rPr lang="fr-FR" smtClean="0"/>
              <a:t>28</a:t>
            </a:fld>
            <a:endParaRPr lang="fr-FR"/>
          </a:p>
        </p:txBody>
      </p:sp>
    </p:spTree>
    <p:extLst>
      <p:ext uri="{BB962C8B-B14F-4D97-AF65-F5344CB8AC3E}">
        <p14:creationId xmlns:p14="http://schemas.microsoft.com/office/powerpoint/2010/main" val="488171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BA1E33-E19C-74C9-A3DB-7CFB31E45129}"/>
              </a:ext>
            </a:extLst>
          </p:cNvPr>
          <p:cNvSpPr>
            <a:spLocks noGrp="1"/>
          </p:cNvSpPr>
          <p:nvPr>
            <p:ph type="title"/>
          </p:nvPr>
        </p:nvSpPr>
        <p:spPr/>
        <p:txBody>
          <a:bodyPr/>
          <a:lstStyle/>
          <a:p>
            <a:r>
              <a:rPr lang="fr-FR" dirty="0"/>
              <a:t>Plongements contextuels I</a:t>
            </a:r>
          </a:p>
        </p:txBody>
      </p:sp>
      <p:sp>
        <p:nvSpPr>
          <p:cNvPr id="3" name="Espace réservé du contenu 2">
            <a:extLst>
              <a:ext uri="{FF2B5EF4-FFF2-40B4-BE49-F238E27FC236}">
                <a16:creationId xmlns:a16="http://schemas.microsoft.com/office/drawing/2014/main" id="{8097ED67-A068-0FFA-E406-B91725426CF3}"/>
              </a:ext>
            </a:extLst>
          </p:cNvPr>
          <p:cNvSpPr>
            <a:spLocks noGrp="1"/>
          </p:cNvSpPr>
          <p:nvPr>
            <p:ph idx="1"/>
          </p:nvPr>
        </p:nvSpPr>
        <p:spPr>
          <a:xfrm>
            <a:off x="301135" y="3512907"/>
            <a:ext cx="4284002" cy="1433944"/>
          </a:xfrm>
        </p:spPr>
        <p:txBody>
          <a:bodyPr>
            <a:normAutofit/>
          </a:bodyPr>
          <a:lstStyle/>
          <a:p>
            <a:pPr marL="0" indent="0">
              <a:buNone/>
            </a:pPr>
            <a:r>
              <a:rPr lang="fr-FR" b="1" dirty="0"/>
              <a:t>Problème</a:t>
            </a:r>
            <a:r>
              <a:rPr lang="fr-FR" dirty="0"/>
              <a:t> : polysémie</a:t>
            </a:r>
          </a:p>
          <a:p>
            <a:pPr marL="0" indent="0">
              <a:buNone/>
            </a:pPr>
            <a:r>
              <a:rPr lang="fr-FR" b="1" dirty="0"/>
              <a:t>Solution</a:t>
            </a:r>
            <a:r>
              <a:rPr lang="fr-FR" dirty="0"/>
              <a:t> : Les plongements contextuels</a:t>
            </a:r>
          </a:p>
        </p:txBody>
      </p:sp>
      <p:pic>
        <p:nvPicPr>
          <p:cNvPr id="5" name="Image 4">
            <a:extLst>
              <a:ext uri="{FF2B5EF4-FFF2-40B4-BE49-F238E27FC236}">
                <a16:creationId xmlns:a16="http://schemas.microsoft.com/office/drawing/2014/main" id="{F8C8B7BE-2CCB-3BE6-61FC-6068A9F7D85C}"/>
              </a:ext>
            </a:extLst>
          </p:cNvPr>
          <p:cNvPicPr>
            <a:picLocks noChangeAspect="1"/>
          </p:cNvPicPr>
          <p:nvPr/>
        </p:nvPicPr>
        <p:blipFill>
          <a:blip r:embed="rId2"/>
          <a:stretch>
            <a:fillRect/>
          </a:stretch>
        </p:blipFill>
        <p:spPr>
          <a:xfrm>
            <a:off x="4132756" y="2180496"/>
            <a:ext cx="7772400" cy="1332411"/>
          </a:xfrm>
          <a:prstGeom prst="rect">
            <a:avLst/>
          </a:prstGeom>
        </p:spPr>
      </p:pic>
      <p:pic>
        <p:nvPicPr>
          <p:cNvPr id="7" name="Image 6">
            <a:extLst>
              <a:ext uri="{FF2B5EF4-FFF2-40B4-BE49-F238E27FC236}">
                <a16:creationId xmlns:a16="http://schemas.microsoft.com/office/drawing/2014/main" id="{F3F7DE38-49B2-7720-AE3B-E3221BD62412}"/>
              </a:ext>
            </a:extLst>
          </p:cNvPr>
          <p:cNvPicPr>
            <a:picLocks noChangeAspect="1"/>
          </p:cNvPicPr>
          <p:nvPr/>
        </p:nvPicPr>
        <p:blipFill>
          <a:blip r:embed="rId3"/>
          <a:stretch>
            <a:fillRect/>
          </a:stretch>
        </p:blipFill>
        <p:spPr>
          <a:xfrm>
            <a:off x="4585137" y="4784250"/>
            <a:ext cx="3213538" cy="1174842"/>
          </a:xfrm>
          <a:prstGeom prst="rect">
            <a:avLst/>
          </a:prstGeom>
        </p:spPr>
      </p:pic>
      <p:pic>
        <p:nvPicPr>
          <p:cNvPr id="9" name="Image 8">
            <a:extLst>
              <a:ext uri="{FF2B5EF4-FFF2-40B4-BE49-F238E27FC236}">
                <a16:creationId xmlns:a16="http://schemas.microsoft.com/office/drawing/2014/main" id="{7D8831FF-43BA-B7ED-92E4-5F8E21A840F7}"/>
              </a:ext>
            </a:extLst>
          </p:cNvPr>
          <p:cNvPicPr>
            <a:picLocks noChangeAspect="1"/>
          </p:cNvPicPr>
          <p:nvPr/>
        </p:nvPicPr>
        <p:blipFill>
          <a:blip r:embed="rId4"/>
          <a:stretch>
            <a:fillRect/>
          </a:stretch>
        </p:blipFill>
        <p:spPr>
          <a:xfrm>
            <a:off x="8358790" y="4784250"/>
            <a:ext cx="3065955" cy="1238432"/>
          </a:xfrm>
          <a:prstGeom prst="rect">
            <a:avLst/>
          </a:prstGeom>
        </p:spPr>
      </p:pic>
      <p:sp>
        <p:nvSpPr>
          <p:cNvPr id="4" name="Espace réservé du pied de page 3">
            <a:extLst>
              <a:ext uri="{FF2B5EF4-FFF2-40B4-BE49-F238E27FC236}">
                <a16:creationId xmlns:a16="http://schemas.microsoft.com/office/drawing/2014/main" id="{652BE5EE-2A9E-15FD-0D5A-FC8CF5D526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04538FF-D152-77CE-778F-9FA6283B2CC6}"/>
              </a:ext>
            </a:extLst>
          </p:cNvPr>
          <p:cNvSpPr>
            <a:spLocks noGrp="1"/>
          </p:cNvSpPr>
          <p:nvPr>
            <p:ph type="sldNum" sz="quarter" idx="12"/>
          </p:nvPr>
        </p:nvSpPr>
        <p:spPr/>
        <p:txBody>
          <a:bodyPr/>
          <a:lstStyle/>
          <a:p>
            <a:fld id="{DBF78F6E-C9B6-AF4A-ADA2-B525441CD56A}" type="slidenum">
              <a:rPr lang="fr-FR" smtClean="0"/>
              <a:t>29</a:t>
            </a:fld>
            <a:endParaRPr lang="fr-FR"/>
          </a:p>
        </p:txBody>
      </p:sp>
    </p:spTree>
    <p:extLst>
      <p:ext uri="{BB962C8B-B14F-4D97-AF65-F5344CB8AC3E}">
        <p14:creationId xmlns:p14="http://schemas.microsoft.com/office/powerpoint/2010/main" val="29733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E64EE-2B4F-274E-9180-D3D412207C27}"/>
              </a:ext>
            </a:extLst>
          </p:cNvPr>
          <p:cNvSpPr>
            <a:spLocks noGrp="1"/>
          </p:cNvSpPr>
          <p:nvPr>
            <p:ph type="title"/>
          </p:nvPr>
        </p:nvSpPr>
        <p:spPr/>
        <p:txBody>
          <a:bodyPr/>
          <a:lstStyle/>
          <a:p>
            <a:r>
              <a:rPr lang="fr-FR" dirty="0">
                <a:solidFill>
                  <a:schemeClr val="accent1">
                    <a:lumMod val="50000"/>
                  </a:schemeClr>
                </a:solidFill>
                <a:latin typeface="Calibri Light" panose="020F0302020204030204" pitchFamily="34" charset="0"/>
                <a:ea typeface="Helvetica Neue" panose="02000503000000020004" pitchFamily="2" charset="0"/>
                <a:cs typeface="Calibri Light" panose="020F0302020204030204" pitchFamily="34" charset="0"/>
              </a:rPr>
              <a:t>Sommaire</a:t>
            </a:r>
          </a:p>
        </p:txBody>
      </p:sp>
      <p:sp>
        <p:nvSpPr>
          <p:cNvPr id="3" name="Espace réservé du contenu 2">
            <a:extLst>
              <a:ext uri="{FF2B5EF4-FFF2-40B4-BE49-F238E27FC236}">
                <a16:creationId xmlns:a16="http://schemas.microsoft.com/office/drawing/2014/main" id="{42827A99-E96F-41AC-C6C5-CE752A559DCA}"/>
              </a:ext>
            </a:extLst>
          </p:cNvPr>
          <p:cNvSpPr>
            <a:spLocks noGrp="1"/>
          </p:cNvSpPr>
          <p:nvPr>
            <p:ph idx="1"/>
          </p:nvPr>
        </p:nvSpPr>
        <p:spPr/>
        <p:txBody>
          <a:bodyPr numCol="3">
            <a:normAutofit fontScale="92500" lnSpcReduction="10000"/>
          </a:bodyPr>
          <a:lstStyle/>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Comment définir un mot</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Tokenisation</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Du mot au vecteur</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Représentation des documents I</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Comment préparer des documents pour BOW ou TF-IDF ?</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Similarité entre des mots</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L’hypothèse distributionnelle</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Modèle de langue</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Word2Vec</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Plongements contextuels </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Architectures RNN et LSTM</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Transformers</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Mécanisme d’attention</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BERT et </a:t>
            </a:r>
            <a:r>
              <a:rPr lang="fr-FR" dirty="0" err="1">
                <a:latin typeface="Calibri Light" panose="020F0302020204030204" pitchFamily="34" charset="0"/>
                <a:ea typeface="Helvetica Neue" panose="02000503000000020004" pitchFamily="2" charset="0"/>
                <a:cs typeface="Calibri Light" panose="020F0302020204030204" pitchFamily="34" charset="0"/>
              </a:rPr>
              <a:t>co</a:t>
            </a:r>
            <a:endParaRPr lang="fr-FR" dirty="0">
              <a:latin typeface="Calibri Light" panose="020F0302020204030204" pitchFamily="34" charset="0"/>
              <a:ea typeface="Helvetica Neue" panose="02000503000000020004" pitchFamily="2" charset="0"/>
              <a:cs typeface="Calibri Light" panose="020F0302020204030204" pitchFamily="34" charset="0"/>
            </a:endParaRP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Comment encoder une phrase</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Techniques de tokenisation</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Evaluation des plongements</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Ingénierie des caractéristiques</a:t>
            </a:r>
          </a:p>
        </p:txBody>
      </p:sp>
      <p:sp>
        <p:nvSpPr>
          <p:cNvPr id="4" name="Espace réservé du pied de page 3">
            <a:extLst>
              <a:ext uri="{FF2B5EF4-FFF2-40B4-BE49-F238E27FC236}">
                <a16:creationId xmlns:a16="http://schemas.microsoft.com/office/drawing/2014/main" id="{F6F67F32-9C92-0A82-AA23-7D458FDDB6C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0E7C900-85C1-2EF6-5964-10296C667DD5}"/>
              </a:ext>
            </a:extLst>
          </p:cNvPr>
          <p:cNvSpPr>
            <a:spLocks noGrp="1"/>
          </p:cNvSpPr>
          <p:nvPr>
            <p:ph type="sldNum" sz="quarter" idx="12"/>
          </p:nvPr>
        </p:nvSpPr>
        <p:spPr/>
        <p:txBody>
          <a:bodyPr/>
          <a:lstStyle/>
          <a:p>
            <a:fld id="{DBF78F6E-C9B6-AF4A-ADA2-B525441CD56A}" type="slidenum">
              <a:rPr lang="fr-FR" smtClean="0"/>
              <a:t>3</a:t>
            </a:fld>
            <a:endParaRPr lang="fr-FR"/>
          </a:p>
        </p:txBody>
      </p:sp>
    </p:spTree>
    <p:extLst>
      <p:ext uri="{BB962C8B-B14F-4D97-AF65-F5344CB8AC3E}">
        <p14:creationId xmlns:p14="http://schemas.microsoft.com/office/powerpoint/2010/main" val="3299722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27904FE-1667-1F95-669A-45B559DEB14E}"/>
              </a:ext>
            </a:extLst>
          </p:cNvPr>
          <p:cNvPicPr>
            <a:picLocks noChangeAspect="1"/>
          </p:cNvPicPr>
          <p:nvPr/>
        </p:nvPicPr>
        <p:blipFill>
          <a:blip r:embed="rId2"/>
          <a:stretch>
            <a:fillRect/>
          </a:stretch>
        </p:blipFill>
        <p:spPr>
          <a:xfrm>
            <a:off x="8610600" y="1719461"/>
            <a:ext cx="3658797" cy="1978534"/>
          </a:xfrm>
          <a:prstGeom prst="rect">
            <a:avLst/>
          </a:prstGeom>
        </p:spPr>
      </p:pic>
      <p:sp>
        <p:nvSpPr>
          <p:cNvPr id="2" name="Titre 1">
            <a:extLst>
              <a:ext uri="{FF2B5EF4-FFF2-40B4-BE49-F238E27FC236}">
                <a16:creationId xmlns:a16="http://schemas.microsoft.com/office/drawing/2014/main" id="{F241B275-5F9A-3859-2AB0-E7DBD541688B}"/>
              </a:ext>
            </a:extLst>
          </p:cNvPr>
          <p:cNvSpPr>
            <a:spLocks noGrp="1"/>
          </p:cNvSpPr>
          <p:nvPr>
            <p:ph type="title"/>
          </p:nvPr>
        </p:nvSpPr>
        <p:spPr>
          <a:xfrm>
            <a:off x="251177" y="315106"/>
            <a:ext cx="10515600" cy="1325563"/>
          </a:xfrm>
        </p:spPr>
        <p:txBody>
          <a:bodyPr/>
          <a:lstStyle/>
          <a:p>
            <a:r>
              <a:rPr lang="fr-FR" dirty="0"/>
              <a:t>Architectures RNN Et LSTM</a:t>
            </a:r>
          </a:p>
        </p:txBody>
      </p:sp>
      <p:pic>
        <p:nvPicPr>
          <p:cNvPr id="5" name="Espace réservé du contenu 4">
            <a:extLst>
              <a:ext uri="{FF2B5EF4-FFF2-40B4-BE49-F238E27FC236}">
                <a16:creationId xmlns:a16="http://schemas.microsoft.com/office/drawing/2014/main" id="{BD26797D-03B9-28D6-7D76-FCBED0896843}"/>
              </a:ext>
            </a:extLst>
          </p:cNvPr>
          <p:cNvPicPr>
            <a:picLocks noGrp="1" noChangeAspect="1"/>
          </p:cNvPicPr>
          <p:nvPr>
            <p:ph idx="1"/>
          </p:nvPr>
        </p:nvPicPr>
        <p:blipFill>
          <a:blip r:embed="rId3"/>
          <a:stretch>
            <a:fillRect/>
          </a:stretch>
        </p:blipFill>
        <p:spPr>
          <a:xfrm>
            <a:off x="427259" y="3410934"/>
            <a:ext cx="4014145" cy="3052927"/>
          </a:xfrm>
        </p:spPr>
      </p:pic>
      <p:pic>
        <p:nvPicPr>
          <p:cNvPr id="7" name="Image 6">
            <a:extLst>
              <a:ext uri="{FF2B5EF4-FFF2-40B4-BE49-F238E27FC236}">
                <a16:creationId xmlns:a16="http://schemas.microsoft.com/office/drawing/2014/main" id="{FA22582B-5CFB-F3F2-A3AA-FDCC5FE4EED6}"/>
              </a:ext>
            </a:extLst>
          </p:cNvPr>
          <p:cNvPicPr>
            <a:picLocks noChangeAspect="1"/>
          </p:cNvPicPr>
          <p:nvPr/>
        </p:nvPicPr>
        <p:blipFill>
          <a:blip r:embed="rId4"/>
          <a:stretch>
            <a:fillRect/>
          </a:stretch>
        </p:blipFill>
        <p:spPr>
          <a:xfrm>
            <a:off x="4609816" y="3697995"/>
            <a:ext cx="3568063" cy="2888097"/>
          </a:xfrm>
          <a:prstGeom prst="rect">
            <a:avLst/>
          </a:prstGeom>
        </p:spPr>
      </p:pic>
      <p:sp>
        <p:nvSpPr>
          <p:cNvPr id="8" name="Espace réservé du contenu 2">
            <a:extLst>
              <a:ext uri="{FF2B5EF4-FFF2-40B4-BE49-F238E27FC236}">
                <a16:creationId xmlns:a16="http://schemas.microsoft.com/office/drawing/2014/main" id="{968CD789-3A61-1A16-F1E5-73E5AB8CB1F6}"/>
              </a:ext>
            </a:extLst>
          </p:cNvPr>
          <p:cNvSpPr txBox="1">
            <a:spLocks/>
          </p:cNvSpPr>
          <p:nvPr/>
        </p:nvSpPr>
        <p:spPr>
          <a:xfrm>
            <a:off x="151630" y="1497505"/>
            <a:ext cx="4182557" cy="1854570"/>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b="1" dirty="0">
                <a:solidFill>
                  <a:schemeClr val="tx1"/>
                </a:solidFill>
                <a:latin typeface="+mj-lt"/>
              </a:rPr>
              <a:t>RNN</a:t>
            </a:r>
          </a:p>
          <a:p>
            <a:pPr marL="0" indent="0">
              <a:buFont typeface="Wingdings 2" panose="05020102010507070707" pitchFamily="18" charset="2"/>
              <a:buNone/>
            </a:pPr>
            <a:r>
              <a:rPr lang="fr-FR" b="1" dirty="0">
                <a:solidFill>
                  <a:schemeClr val="tx1"/>
                </a:solidFill>
                <a:latin typeface="+mj-lt"/>
              </a:rPr>
              <a:t>Etat caché comme l’entrée supplémentaire</a:t>
            </a:r>
          </a:p>
          <a:p>
            <a:pPr marL="0" indent="0">
              <a:buNone/>
            </a:pPr>
            <a:r>
              <a:rPr lang="fr-FR" b="1" dirty="0">
                <a:solidFill>
                  <a:schemeClr val="tx1"/>
                </a:solidFill>
                <a:latin typeface="+mj-lt"/>
              </a:rPr>
              <a:t>Problème : </a:t>
            </a:r>
            <a:r>
              <a:rPr lang="fr-FR" dirty="0">
                <a:solidFill>
                  <a:schemeClr val="tx1"/>
                </a:solidFill>
                <a:latin typeface="+mj-lt"/>
              </a:rPr>
              <a:t>Lorsque la séquence à traiter est trop longue, la rétropropagation du gradient de l’erreur peut soit devenir beaucoup trop grande et exploser, soit au contraire devenir beaucoup trop petite. Le réseau ne fait alors plus la différence entre une information qu’il doit prendre en compte ou non. Il se trouve ainsi dans l’incapacité d’apprendre à long terme. </a:t>
            </a:r>
          </a:p>
        </p:txBody>
      </p:sp>
      <p:sp>
        <p:nvSpPr>
          <p:cNvPr id="3" name="Espace réservé du contenu 2">
            <a:extLst>
              <a:ext uri="{FF2B5EF4-FFF2-40B4-BE49-F238E27FC236}">
                <a16:creationId xmlns:a16="http://schemas.microsoft.com/office/drawing/2014/main" id="{3D698873-1822-C07A-94EB-E1FAADE6FA80}"/>
              </a:ext>
            </a:extLst>
          </p:cNvPr>
          <p:cNvSpPr txBox="1">
            <a:spLocks/>
          </p:cNvSpPr>
          <p:nvPr/>
        </p:nvSpPr>
        <p:spPr>
          <a:xfrm>
            <a:off x="4135325" y="1561877"/>
            <a:ext cx="5347342" cy="2601166"/>
          </a:xfrm>
          <a:prstGeom prst="rect">
            <a:avLst/>
          </a:prstGeom>
        </p:spPr>
        <p:txBody>
          <a:bodyPr vert="horz" lIns="91440" tIns="45720" rIns="91440" bIns="45720" rtlCol="0" anchor="ctr">
            <a:normAutofit fontScale="4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20000"/>
              </a:lnSpc>
              <a:buFont typeface="Wingdings 2" panose="05020102010507070707" pitchFamily="18" charset="2"/>
              <a:buNone/>
            </a:pPr>
            <a:r>
              <a:rPr lang="fr-FR" sz="3300" b="1" dirty="0">
                <a:latin typeface="+mj-lt"/>
              </a:rPr>
              <a:t>LSTM</a:t>
            </a:r>
          </a:p>
          <a:p>
            <a:pPr algn="l">
              <a:lnSpc>
                <a:spcPct val="120000"/>
              </a:lnSpc>
              <a:buFont typeface="Arial" panose="020B0604020202020204" pitchFamily="34" charset="0"/>
              <a:buChar char="•"/>
            </a:pPr>
            <a:r>
              <a:rPr lang="fr-FR" sz="3300" b="0" i="1" u="none" strike="noStrike" dirty="0">
                <a:solidFill>
                  <a:schemeClr val="tx1"/>
                </a:solidFill>
                <a:effectLst/>
                <a:latin typeface="+mj-lt"/>
              </a:rPr>
              <a:t>Forget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 (capacité à oublier de l’information, quand celle-ci est inutile)</a:t>
            </a:r>
          </a:p>
          <a:p>
            <a:pPr algn="l">
              <a:lnSpc>
                <a:spcPct val="120000"/>
              </a:lnSpc>
              <a:buFont typeface="Arial" panose="020B0604020202020204" pitchFamily="34" charset="0"/>
              <a:buChar char="•"/>
            </a:pPr>
            <a:r>
              <a:rPr lang="fr-FR" sz="3300" b="0" i="1" u="none" strike="noStrike" dirty="0">
                <a:solidFill>
                  <a:schemeClr val="tx1"/>
                </a:solidFill>
                <a:effectLst/>
                <a:latin typeface="+mj-lt"/>
              </a:rPr>
              <a:t>Input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 (capacité à prendre en compte de nouvelles informations utiles)</a:t>
            </a:r>
          </a:p>
          <a:p>
            <a:pPr algn="l">
              <a:lnSpc>
                <a:spcPct val="120000"/>
              </a:lnSpc>
              <a:buFont typeface="Arial" panose="020B0604020202020204" pitchFamily="34" charset="0"/>
              <a:buChar char="•"/>
            </a:pPr>
            <a:r>
              <a:rPr lang="fr-FR" sz="3300" b="0" i="1" u="none" strike="noStrike" dirty="0">
                <a:solidFill>
                  <a:schemeClr val="tx1"/>
                </a:solidFill>
                <a:effectLst/>
                <a:latin typeface="+mj-lt"/>
              </a:rPr>
              <a:t>Output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 (quel est l’état de la cellule à l’instant </a:t>
            </a:r>
            <a:r>
              <a:rPr lang="fr-FR" sz="3300" b="0" i="0" u="none" strike="noStrike" dirty="0" err="1">
                <a:solidFill>
                  <a:schemeClr val="tx1"/>
                </a:solidFill>
                <a:effectLst/>
                <a:latin typeface="+mj-lt"/>
              </a:rPr>
              <a:t>t</a:t>
            </a:r>
            <a:r>
              <a:rPr lang="fr-FR" sz="3300" b="0" i="0" u="none" strike="noStrike" dirty="0">
                <a:solidFill>
                  <a:schemeClr val="tx1"/>
                </a:solidFill>
                <a:effectLst/>
                <a:latin typeface="+mj-lt"/>
              </a:rPr>
              <a:t> sachant la </a:t>
            </a:r>
            <a:r>
              <a:rPr lang="fr-FR" sz="3300" b="0" i="1" u="none" strike="noStrike" dirty="0" err="1">
                <a:solidFill>
                  <a:schemeClr val="tx1"/>
                </a:solidFill>
                <a:effectLst/>
                <a:latin typeface="+mj-lt"/>
              </a:rPr>
              <a:t>forget</a:t>
            </a:r>
            <a:r>
              <a:rPr lang="fr-FR" sz="3300" b="0" i="1" u="none" strike="noStrike" dirty="0">
                <a:solidFill>
                  <a:schemeClr val="tx1"/>
                </a:solidFill>
                <a:effectLst/>
                <a:latin typeface="+mj-lt"/>
              </a:rPr>
              <a: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 et la </a:t>
            </a:r>
            <a:r>
              <a:rPr lang="fr-FR" sz="3300" b="0" i="1" u="none" strike="noStrike" dirty="0">
                <a:solidFill>
                  <a:schemeClr val="tx1"/>
                </a:solidFill>
                <a:effectLst/>
                <a:latin typeface="+mj-lt"/>
              </a:rPr>
              <a:t>input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a:t>
            </a:r>
          </a:p>
          <a:p>
            <a:pPr algn="l">
              <a:lnSpc>
                <a:spcPct val="120000"/>
              </a:lnSpc>
              <a:buFont typeface="Arial" panose="020B0604020202020204" pitchFamily="34" charset="0"/>
              <a:buChar char="•"/>
            </a:pPr>
            <a:r>
              <a:rPr lang="fr-FR" sz="3300" b="0" i="1" u="none" strike="noStrike" dirty="0" err="1">
                <a:solidFill>
                  <a:schemeClr val="tx1"/>
                </a:solidFill>
                <a:effectLst/>
                <a:latin typeface="+mj-lt"/>
              </a:rPr>
              <a:t>Hidden</a:t>
            </a:r>
            <a:r>
              <a:rPr lang="fr-FR" sz="3300" b="0" i="1" u="none" strike="noStrike" dirty="0">
                <a:solidFill>
                  <a:schemeClr val="tx1"/>
                </a:solidFill>
                <a:effectLst/>
                <a:latin typeface="+mj-lt"/>
              </a:rPr>
              <a:t> state</a:t>
            </a:r>
            <a:r>
              <a:rPr lang="fr-FR" sz="3300" b="0" i="0" u="none" strike="noStrike" dirty="0">
                <a:solidFill>
                  <a:schemeClr val="tx1"/>
                </a:solidFill>
                <a:effectLst/>
                <a:latin typeface="+mj-lt"/>
              </a:rPr>
              <a:t> (état caché)</a:t>
            </a:r>
          </a:p>
          <a:p>
            <a:pPr algn="l">
              <a:lnSpc>
                <a:spcPct val="120000"/>
              </a:lnSpc>
              <a:buFont typeface="Arial" panose="020B0604020202020204" pitchFamily="34" charset="0"/>
              <a:buChar char="•"/>
            </a:pPr>
            <a:r>
              <a:rPr lang="fr-FR" sz="3300" b="0" i="1" u="none" strike="noStrike" dirty="0" err="1">
                <a:solidFill>
                  <a:schemeClr val="tx1"/>
                </a:solidFill>
                <a:effectLst/>
                <a:latin typeface="+mj-lt"/>
              </a:rPr>
              <a:t>Cell</a:t>
            </a:r>
            <a:r>
              <a:rPr lang="fr-FR" sz="3300" b="0" i="1" u="none" strike="noStrike" dirty="0">
                <a:solidFill>
                  <a:schemeClr val="tx1"/>
                </a:solidFill>
                <a:effectLst/>
                <a:latin typeface="+mj-lt"/>
              </a:rPr>
              <a:t> state</a:t>
            </a:r>
            <a:r>
              <a:rPr lang="fr-FR" sz="3300" b="0" i="0" u="none" strike="noStrike" dirty="0">
                <a:solidFill>
                  <a:schemeClr val="tx1"/>
                </a:solidFill>
                <a:effectLst/>
                <a:latin typeface="+mj-lt"/>
              </a:rPr>
              <a:t> (état de la cellule)</a:t>
            </a:r>
          </a:p>
          <a:p>
            <a:pPr marL="0" indent="0">
              <a:buFont typeface="Wingdings 2" panose="05020102010507070707" pitchFamily="18" charset="2"/>
              <a:buNone/>
            </a:pPr>
            <a:endParaRPr lang="fr-FR" b="1" dirty="0"/>
          </a:p>
          <a:p>
            <a:pPr marL="0" indent="0">
              <a:buFont typeface="Wingdings 2" panose="05020102010507070707" pitchFamily="18" charset="2"/>
              <a:buNone/>
            </a:pPr>
            <a:endParaRPr lang="fr-FR" b="1" dirty="0"/>
          </a:p>
        </p:txBody>
      </p:sp>
      <p:sp>
        <p:nvSpPr>
          <p:cNvPr id="9" name="Espace réservé du contenu 2">
            <a:extLst>
              <a:ext uri="{FF2B5EF4-FFF2-40B4-BE49-F238E27FC236}">
                <a16:creationId xmlns:a16="http://schemas.microsoft.com/office/drawing/2014/main" id="{B844039A-E6AE-8FC7-C61A-3AEA9B37158F}"/>
              </a:ext>
            </a:extLst>
          </p:cNvPr>
          <p:cNvSpPr txBox="1">
            <a:spLocks/>
          </p:cNvSpPr>
          <p:nvPr/>
        </p:nvSpPr>
        <p:spPr>
          <a:xfrm>
            <a:off x="8346291" y="4395677"/>
            <a:ext cx="3463328" cy="2214392"/>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20000"/>
              </a:lnSpc>
              <a:buFont typeface="Wingdings 2" panose="05020102010507070707" pitchFamily="18" charset="2"/>
              <a:buNone/>
            </a:pPr>
            <a:r>
              <a:rPr lang="fr-FR" b="1" dirty="0"/>
              <a:t>GRU</a:t>
            </a:r>
          </a:p>
          <a:p>
            <a:pPr algn="l">
              <a:buFont typeface="Arial" panose="020B0604020202020204" pitchFamily="34" charset="0"/>
              <a:buChar char="•"/>
            </a:pPr>
            <a:r>
              <a:rPr lang="fr-FR" u="none" strike="noStrike" dirty="0">
                <a:solidFill>
                  <a:schemeClr val="tx1"/>
                </a:solidFill>
                <a:effectLst/>
                <a:latin typeface="Calibri Light" panose="020F0302020204030204" pitchFamily="34" charset="0"/>
              </a:rPr>
              <a:t>Reset </a:t>
            </a:r>
            <a:r>
              <a:rPr lang="fr-FR" u="none" strike="noStrike" dirty="0" err="1">
                <a:solidFill>
                  <a:schemeClr val="tx1"/>
                </a:solidFill>
                <a:effectLst/>
                <a:latin typeface="Calibri Light" panose="020F0302020204030204" pitchFamily="34" charset="0"/>
              </a:rPr>
              <a:t>gate</a:t>
            </a:r>
            <a:r>
              <a:rPr lang="fr-FR" u="none" strike="noStrike" dirty="0">
                <a:solidFill>
                  <a:schemeClr val="tx1"/>
                </a:solidFill>
                <a:effectLst/>
                <a:latin typeface="Calibri Light" panose="020F0302020204030204" pitchFamily="34" charset="0"/>
              </a:rPr>
              <a:t> (porte de réinitialisation)</a:t>
            </a:r>
          </a:p>
          <a:p>
            <a:pPr algn="l">
              <a:buFont typeface="Arial" panose="020B0604020202020204" pitchFamily="34" charset="0"/>
              <a:buChar char="•"/>
            </a:pPr>
            <a:r>
              <a:rPr lang="fr-FR" u="none" strike="noStrike" dirty="0">
                <a:solidFill>
                  <a:schemeClr val="tx1"/>
                </a:solidFill>
                <a:effectLst/>
                <a:latin typeface="Calibri Light" panose="020F0302020204030204" pitchFamily="34" charset="0"/>
              </a:rPr>
              <a:t>Update </a:t>
            </a:r>
            <a:r>
              <a:rPr lang="fr-FR" u="none" strike="noStrike" dirty="0" err="1">
                <a:solidFill>
                  <a:schemeClr val="tx1"/>
                </a:solidFill>
                <a:effectLst/>
                <a:latin typeface="Calibri Light" panose="020F0302020204030204" pitchFamily="34" charset="0"/>
              </a:rPr>
              <a:t>gate</a:t>
            </a:r>
            <a:r>
              <a:rPr lang="fr-FR" u="none" strike="noStrike" dirty="0">
                <a:solidFill>
                  <a:schemeClr val="tx1"/>
                </a:solidFill>
                <a:effectLst/>
                <a:latin typeface="Calibri Light" panose="020F0302020204030204" pitchFamily="34" charset="0"/>
              </a:rPr>
              <a:t> (porte de mise à jour)</a:t>
            </a:r>
          </a:p>
          <a:p>
            <a:pPr algn="l">
              <a:buFont typeface="Arial" panose="020B0604020202020204" pitchFamily="34" charset="0"/>
              <a:buChar char="•"/>
            </a:pPr>
            <a:r>
              <a:rPr lang="fr-FR" u="none" strike="noStrike" dirty="0" err="1">
                <a:solidFill>
                  <a:schemeClr val="tx1"/>
                </a:solidFill>
                <a:effectLst/>
                <a:latin typeface="Calibri Light" panose="020F0302020204030204" pitchFamily="34" charset="0"/>
              </a:rPr>
              <a:t>Cell</a:t>
            </a:r>
            <a:r>
              <a:rPr lang="fr-FR" u="none" strike="noStrike" dirty="0">
                <a:solidFill>
                  <a:schemeClr val="tx1"/>
                </a:solidFill>
                <a:effectLst/>
                <a:latin typeface="Calibri Light" panose="020F0302020204030204" pitchFamily="34" charset="0"/>
              </a:rPr>
              <a:t> state (état de la cellule)</a:t>
            </a:r>
          </a:p>
          <a:p>
            <a:pPr marL="0" indent="0">
              <a:buFont typeface="Wingdings 2" panose="05020102010507070707" pitchFamily="18" charset="2"/>
              <a:buNone/>
            </a:pPr>
            <a:endParaRPr lang="fr-FR" b="1" dirty="0"/>
          </a:p>
          <a:p>
            <a:pPr marL="0" indent="0">
              <a:buFont typeface="Wingdings 2" panose="05020102010507070707" pitchFamily="18" charset="2"/>
              <a:buNone/>
            </a:pPr>
            <a:endParaRPr lang="fr-FR" b="1" dirty="0"/>
          </a:p>
        </p:txBody>
      </p:sp>
      <p:sp>
        <p:nvSpPr>
          <p:cNvPr id="10" name="Espace réservé du pied de page 9">
            <a:extLst>
              <a:ext uri="{FF2B5EF4-FFF2-40B4-BE49-F238E27FC236}">
                <a16:creationId xmlns:a16="http://schemas.microsoft.com/office/drawing/2014/main" id="{DDE48CCE-8A85-706B-1678-BEB944EF6FDF}"/>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B67398AD-B0EC-93B7-A889-D97744DF4DA4}"/>
              </a:ext>
            </a:extLst>
          </p:cNvPr>
          <p:cNvSpPr>
            <a:spLocks noGrp="1"/>
          </p:cNvSpPr>
          <p:nvPr>
            <p:ph type="sldNum" sz="quarter" idx="12"/>
          </p:nvPr>
        </p:nvSpPr>
        <p:spPr/>
        <p:txBody>
          <a:bodyPr/>
          <a:lstStyle/>
          <a:p>
            <a:fld id="{DBF78F6E-C9B6-AF4A-ADA2-B525441CD56A}" type="slidenum">
              <a:rPr lang="fr-FR" smtClean="0"/>
              <a:t>30</a:t>
            </a:fld>
            <a:endParaRPr lang="fr-FR"/>
          </a:p>
        </p:txBody>
      </p:sp>
    </p:spTree>
    <p:extLst>
      <p:ext uri="{BB962C8B-B14F-4D97-AF65-F5344CB8AC3E}">
        <p14:creationId xmlns:p14="http://schemas.microsoft.com/office/powerpoint/2010/main" val="2515111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28B5EA-5A20-8CDA-7027-3D230C3B1823}"/>
              </a:ext>
            </a:extLst>
          </p:cNvPr>
          <p:cNvSpPr>
            <a:spLocks noGrp="1"/>
          </p:cNvSpPr>
          <p:nvPr>
            <p:ph type="title"/>
          </p:nvPr>
        </p:nvSpPr>
        <p:spPr>
          <a:xfrm>
            <a:off x="581193" y="343745"/>
            <a:ext cx="10515600" cy="1325563"/>
          </a:xfrm>
        </p:spPr>
        <p:txBody>
          <a:bodyPr/>
          <a:lstStyle/>
          <a:p>
            <a:r>
              <a:rPr lang="fr-FR" dirty="0"/>
              <a:t>Plongements contextuels II</a:t>
            </a:r>
          </a:p>
        </p:txBody>
      </p:sp>
      <p:sp>
        <p:nvSpPr>
          <p:cNvPr id="3" name="Espace réservé du contenu 2">
            <a:extLst>
              <a:ext uri="{FF2B5EF4-FFF2-40B4-BE49-F238E27FC236}">
                <a16:creationId xmlns:a16="http://schemas.microsoft.com/office/drawing/2014/main" id="{E64B9285-D734-5032-3CA2-D3714FAAA75F}"/>
              </a:ext>
            </a:extLst>
          </p:cNvPr>
          <p:cNvSpPr>
            <a:spLocks noGrp="1"/>
          </p:cNvSpPr>
          <p:nvPr>
            <p:ph idx="1"/>
          </p:nvPr>
        </p:nvSpPr>
        <p:spPr>
          <a:xfrm>
            <a:off x="581193" y="2180497"/>
            <a:ext cx="4516324" cy="4333758"/>
          </a:xfrm>
        </p:spPr>
        <p:txBody>
          <a:bodyPr>
            <a:normAutofit fontScale="62500" lnSpcReduction="20000"/>
          </a:bodyPr>
          <a:lstStyle/>
          <a:p>
            <a:pPr marL="0" indent="0">
              <a:buNone/>
            </a:pPr>
            <a:r>
              <a:rPr lang="fr-FR" b="1" i="1" dirty="0"/>
              <a:t>ELMO</a:t>
            </a:r>
          </a:p>
          <a:p>
            <a:r>
              <a:rPr lang="fr-FR" dirty="0"/>
              <a:t>Architecture BILSTM</a:t>
            </a:r>
          </a:p>
          <a:p>
            <a:r>
              <a:rPr lang="fr-FR" dirty="0"/>
              <a:t>2 couches, un </a:t>
            </a:r>
            <a:r>
              <a:rPr lang="fr-FR" dirty="0" err="1"/>
              <a:t>pass</a:t>
            </a:r>
            <a:r>
              <a:rPr lang="fr-FR" dirty="0"/>
              <a:t> </a:t>
            </a:r>
            <a:r>
              <a:rPr lang="fr-FR" dirty="0" err="1"/>
              <a:t>forward</a:t>
            </a:r>
            <a:r>
              <a:rPr lang="fr-FR" dirty="0"/>
              <a:t> et un </a:t>
            </a:r>
            <a:r>
              <a:rPr lang="fr-FR" dirty="0" err="1"/>
              <a:t>pass</a:t>
            </a:r>
            <a:r>
              <a:rPr lang="fr-FR" dirty="0"/>
              <a:t> </a:t>
            </a:r>
            <a:r>
              <a:rPr lang="fr-FR" dirty="0" err="1"/>
              <a:t>backward</a:t>
            </a:r>
            <a:endParaRPr lang="fr-FR" dirty="0"/>
          </a:p>
          <a:p>
            <a:r>
              <a:rPr lang="fr-FR" dirty="0"/>
              <a:t>Utilise un CNN au niveau caractère pour créer des vecteurs de mots</a:t>
            </a:r>
          </a:p>
          <a:p>
            <a:r>
              <a:rPr lang="fr-FR" dirty="0" err="1"/>
              <a:t>Forward</a:t>
            </a:r>
            <a:r>
              <a:rPr lang="fr-FR" dirty="0"/>
              <a:t> </a:t>
            </a:r>
            <a:r>
              <a:rPr lang="fr-FR" dirty="0" err="1"/>
              <a:t>pass</a:t>
            </a:r>
            <a:r>
              <a:rPr lang="fr-FR" dirty="0"/>
              <a:t> - le mot et le contexte avant</a:t>
            </a:r>
          </a:p>
          <a:p>
            <a:r>
              <a:rPr lang="fr-FR" dirty="0" err="1"/>
              <a:t>Backward</a:t>
            </a:r>
            <a:r>
              <a:rPr lang="fr-FR" dirty="0"/>
              <a:t> </a:t>
            </a:r>
            <a:r>
              <a:rPr lang="fr-FR" dirty="0" err="1"/>
              <a:t>pass</a:t>
            </a:r>
            <a:r>
              <a:rPr lang="fr-FR" dirty="0"/>
              <a:t> – le mot et le contexte après</a:t>
            </a:r>
          </a:p>
          <a:p>
            <a:r>
              <a:rPr lang="fr-FR" dirty="0"/>
              <a:t>Représentation finale : 2vecteurs de mots intermédiaires + vecteurs de mots. </a:t>
            </a:r>
          </a:p>
          <a:p>
            <a:r>
              <a:rPr lang="fr-FR" dirty="0"/>
              <a:t>On prend en compte toute la phrase</a:t>
            </a:r>
          </a:p>
          <a:p>
            <a:r>
              <a:rPr lang="fr-FR" i="1" dirty="0"/>
              <a:t>5.5 milliards de mots</a:t>
            </a:r>
          </a:p>
          <a:p>
            <a:r>
              <a:rPr lang="fr-FR" i="0" u="none" strike="noStrike" dirty="0">
                <a:solidFill>
                  <a:srgbClr val="333333"/>
                </a:solidFill>
                <a:effectLst/>
                <a:latin typeface="Source Sans Pro" panose="020F0502020204030204" pitchFamily="34" charset="0"/>
              </a:rPr>
              <a:t>3 GTX 1080</a:t>
            </a:r>
            <a:r>
              <a:rPr lang="fr-FR" i="1" u="none" strike="noStrike" dirty="0">
                <a:solidFill>
                  <a:srgbClr val="333333"/>
                </a:solidFill>
                <a:effectLst/>
                <a:latin typeface="Source Sans Pro" panose="020F0502020204030204" pitchFamily="34" charset="0"/>
              </a:rPr>
              <a:t> </a:t>
            </a:r>
            <a:r>
              <a:rPr lang="fr-FR" i="1" dirty="0">
                <a:solidFill>
                  <a:srgbClr val="333333"/>
                </a:solidFill>
                <a:latin typeface="Source Sans Pro" panose="020F0502020204030204" pitchFamily="34" charset="0"/>
              </a:rPr>
              <a:t>10 </a:t>
            </a:r>
            <a:r>
              <a:rPr lang="fr-FR" i="1" dirty="0" err="1">
                <a:solidFill>
                  <a:srgbClr val="333333"/>
                </a:solidFill>
                <a:latin typeface="Source Sans Pro" panose="020F0502020204030204" pitchFamily="34" charset="0"/>
              </a:rPr>
              <a:t>epoques</a:t>
            </a:r>
            <a:r>
              <a:rPr lang="fr-FR" i="1" dirty="0">
                <a:solidFill>
                  <a:srgbClr val="333333"/>
                </a:solidFill>
                <a:latin typeface="Source Sans Pro" panose="020F0502020204030204" pitchFamily="34" charset="0"/>
              </a:rPr>
              <a:t>, 2 semaines</a:t>
            </a:r>
            <a:endParaRPr lang="fr-FR" i="1" dirty="0"/>
          </a:p>
          <a:p>
            <a:endParaRPr lang="fr-FR" dirty="0"/>
          </a:p>
          <a:p>
            <a:endParaRPr lang="fr-FR" dirty="0"/>
          </a:p>
        </p:txBody>
      </p:sp>
      <p:pic>
        <p:nvPicPr>
          <p:cNvPr id="7" name="Image 6">
            <a:extLst>
              <a:ext uri="{FF2B5EF4-FFF2-40B4-BE49-F238E27FC236}">
                <a16:creationId xmlns:a16="http://schemas.microsoft.com/office/drawing/2014/main" id="{1F87F647-12A9-A8FF-CBD4-6733C1D54E29}"/>
              </a:ext>
            </a:extLst>
          </p:cNvPr>
          <p:cNvPicPr>
            <a:picLocks noChangeAspect="1"/>
          </p:cNvPicPr>
          <p:nvPr/>
        </p:nvPicPr>
        <p:blipFill>
          <a:blip r:embed="rId2"/>
          <a:stretch>
            <a:fillRect/>
          </a:stretch>
        </p:blipFill>
        <p:spPr>
          <a:xfrm>
            <a:off x="5271816" y="1961939"/>
            <a:ext cx="6204489" cy="4081510"/>
          </a:xfrm>
          <a:prstGeom prst="rect">
            <a:avLst/>
          </a:prstGeom>
        </p:spPr>
      </p:pic>
      <p:sp>
        <p:nvSpPr>
          <p:cNvPr id="4" name="Espace réservé du pied de page 3">
            <a:extLst>
              <a:ext uri="{FF2B5EF4-FFF2-40B4-BE49-F238E27FC236}">
                <a16:creationId xmlns:a16="http://schemas.microsoft.com/office/drawing/2014/main" id="{80A69F88-BF3F-15C5-C352-B794133B131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1145517-EBEB-E022-5F15-ABFDE322AE25}"/>
              </a:ext>
            </a:extLst>
          </p:cNvPr>
          <p:cNvSpPr>
            <a:spLocks noGrp="1"/>
          </p:cNvSpPr>
          <p:nvPr>
            <p:ph type="sldNum" sz="quarter" idx="12"/>
          </p:nvPr>
        </p:nvSpPr>
        <p:spPr/>
        <p:txBody>
          <a:bodyPr/>
          <a:lstStyle/>
          <a:p>
            <a:fld id="{DBF78F6E-C9B6-AF4A-ADA2-B525441CD56A}" type="slidenum">
              <a:rPr lang="fr-FR" smtClean="0"/>
              <a:t>31</a:t>
            </a:fld>
            <a:endParaRPr lang="fr-FR"/>
          </a:p>
        </p:txBody>
      </p:sp>
    </p:spTree>
    <p:extLst>
      <p:ext uri="{BB962C8B-B14F-4D97-AF65-F5344CB8AC3E}">
        <p14:creationId xmlns:p14="http://schemas.microsoft.com/office/powerpoint/2010/main" val="1662486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32B94B-3DB1-B9A3-B81B-77D90668276A}"/>
              </a:ext>
            </a:extLst>
          </p:cNvPr>
          <p:cNvSpPr>
            <a:spLocks noGrp="1"/>
          </p:cNvSpPr>
          <p:nvPr>
            <p:ph type="title"/>
          </p:nvPr>
        </p:nvSpPr>
        <p:spPr>
          <a:xfrm>
            <a:off x="544689" y="364906"/>
            <a:ext cx="10515600" cy="1325563"/>
          </a:xfrm>
        </p:spPr>
        <p:txBody>
          <a:bodyPr/>
          <a:lstStyle/>
          <a:p>
            <a:r>
              <a:rPr lang="fr-FR" dirty="0"/>
              <a:t>Plongement contextuels III</a:t>
            </a:r>
          </a:p>
        </p:txBody>
      </p:sp>
      <p:pic>
        <p:nvPicPr>
          <p:cNvPr id="6" name="Image 5">
            <a:extLst>
              <a:ext uri="{FF2B5EF4-FFF2-40B4-BE49-F238E27FC236}">
                <a16:creationId xmlns:a16="http://schemas.microsoft.com/office/drawing/2014/main" id="{F686DAF4-F4DD-F372-A17F-5C382229E81B}"/>
              </a:ext>
            </a:extLst>
          </p:cNvPr>
          <p:cNvPicPr>
            <a:picLocks noChangeAspect="1"/>
          </p:cNvPicPr>
          <p:nvPr/>
        </p:nvPicPr>
        <p:blipFill>
          <a:blip r:embed="rId2"/>
          <a:stretch>
            <a:fillRect/>
          </a:stretch>
        </p:blipFill>
        <p:spPr>
          <a:xfrm>
            <a:off x="330260" y="4521275"/>
            <a:ext cx="6161352" cy="1883522"/>
          </a:xfrm>
          <a:prstGeom prst="rect">
            <a:avLst/>
          </a:prstGeom>
        </p:spPr>
      </p:pic>
      <p:pic>
        <p:nvPicPr>
          <p:cNvPr id="8" name="Image 7">
            <a:extLst>
              <a:ext uri="{FF2B5EF4-FFF2-40B4-BE49-F238E27FC236}">
                <a16:creationId xmlns:a16="http://schemas.microsoft.com/office/drawing/2014/main" id="{50453368-0594-E9D5-BC76-507540853B78}"/>
              </a:ext>
            </a:extLst>
          </p:cNvPr>
          <p:cNvPicPr>
            <a:picLocks noChangeAspect="1"/>
          </p:cNvPicPr>
          <p:nvPr/>
        </p:nvPicPr>
        <p:blipFill>
          <a:blip r:embed="rId3"/>
          <a:stretch>
            <a:fillRect/>
          </a:stretch>
        </p:blipFill>
        <p:spPr>
          <a:xfrm>
            <a:off x="330260" y="2072542"/>
            <a:ext cx="5166651" cy="2066660"/>
          </a:xfrm>
          <a:prstGeom prst="rect">
            <a:avLst/>
          </a:prstGeom>
        </p:spPr>
      </p:pic>
      <p:sp>
        <p:nvSpPr>
          <p:cNvPr id="3" name="Espace réservé du pied de page 2">
            <a:extLst>
              <a:ext uri="{FF2B5EF4-FFF2-40B4-BE49-F238E27FC236}">
                <a16:creationId xmlns:a16="http://schemas.microsoft.com/office/drawing/2014/main" id="{9E2689CF-A5EE-B6DF-8E10-469F56C77A2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80875F7-34AD-2164-0B85-1372E737CD46}"/>
              </a:ext>
            </a:extLst>
          </p:cNvPr>
          <p:cNvSpPr>
            <a:spLocks noGrp="1"/>
          </p:cNvSpPr>
          <p:nvPr>
            <p:ph type="sldNum" sz="quarter" idx="12"/>
          </p:nvPr>
        </p:nvSpPr>
        <p:spPr/>
        <p:txBody>
          <a:bodyPr/>
          <a:lstStyle/>
          <a:p>
            <a:fld id="{DBF78F6E-C9B6-AF4A-ADA2-B525441CD56A}" type="slidenum">
              <a:rPr lang="fr-FR" smtClean="0"/>
              <a:t>32</a:t>
            </a:fld>
            <a:endParaRPr lang="fr-FR"/>
          </a:p>
        </p:txBody>
      </p:sp>
    </p:spTree>
    <p:extLst>
      <p:ext uri="{BB962C8B-B14F-4D97-AF65-F5344CB8AC3E}">
        <p14:creationId xmlns:p14="http://schemas.microsoft.com/office/powerpoint/2010/main" val="761946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0554C6D-60C9-F38E-F11C-B9F8729AAED7}"/>
              </a:ext>
            </a:extLst>
          </p:cNvPr>
          <p:cNvPicPr>
            <a:picLocks noChangeAspect="1"/>
          </p:cNvPicPr>
          <p:nvPr/>
        </p:nvPicPr>
        <p:blipFill>
          <a:blip r:embed="rId2"/>
          <a:stretch>
            <a:fillRect/>
          </a:stretch>
        </p:blipFill>
        <p:spPr>
          <a:xfrm>
            <a:off x="1665890" y="1392755"/>
            <a:ext cx="3320077" cy="4677504"/>
          </a:xfrm>
          <a:prstGeom prst="rect">
            <a:avLst/>
          </a:prstGeom>
        </p:spPr>
      </p:pic>
      <p:sp>
        <p:nvSpPr>
          <p:cNvPr id="2" name="Titre 1">
            <a:extLst>
              <a:ext uri="{FF2B5EF4-FFF2-40B4-BE49-F238E27FC236}">
                <a16:creationId xmlns:a16="http://schemas.microsoft.com/office/drawing/2014/main" id="{4247BD41-D7DC-EA86-C6C9-AF68903BC266}"/>
              </a:ext>
            </a:extLst>
          </p:cNvPr>
          <p:cNvSpPr>
            <a:spLocks noGrp="1"/>
          </p:cNvSpPr>
          <p:nvPr>
            <p:ph type="title"/>
          </p:nvPr>
        </p:nvSpPr>
        <p:spPr/>
        <p:txBody>
          <a:bodyPr/>
          <a:lstStyle/>
          <a:p>
            <a:pPr algn="ctr"/>
            <a:r>
              <a:rPr lang="fr-FR" dirty="0"/>
              <a:t>Transformers</a:t>
            </a:r>
          </a:p>
        </p:txBody>
      </p:sp>
      <p:sp>
        <p:nvSpPr>
          <p:cNvPr id="3" name="Espace réservé du contenu 2">
            <a:extLst>
              <a:ext uri="{FF2B5EF4-FFF2-40B4-BE49-F238E27FC236}">
                <a16:creationId xmlns:a16="http://schemas.microsoft.com/office/drawing/2014/main" id="{0F0ABECF-9934-DD91-C4C5-04AF36DC3627}"/>
              </a:ext>
            </a:extLst>
          </p:cNvPr>
          <p:cNvSpPr>
            <a:spLocks noGrp="1"/>
          </p:cNvSpPr>
          <p:nvPr>
            <p:ph idx="1"/>
          </p:nvPr>
        </p:nvSpPr>
        <p:spPr>
          <a:xfrm>
            <a:off x="423539" y="1392755"/>
            <a:ext cx="2981814" cy="2256938"/>
          </a:xfrm>
        </p:spPr>
        <p:txBody>
          <a:bodyPr>
            <a:normAutofit fontScale="62500" lnSpcReduction="20000"/>
          </a:bodyPr>
          <a:lstStyle/>
          <a:p>
            <a:r>
              <a:rPr lang="fr-FR" dirty="0">
                <a:solidFill>
                  <a:srgbClr val="4C5253"/>
                </a:solidFill>
                <a:latin typeface="Lora" panose="020F0502020204030204" pitchFamily="34" charset="0"/>
              </a:rPr>
              <a:t>Attention </a:t>
            </a:r>
            <a:r>
              <a:rPr lang="fr-FR" dirty="0" err="1">
                <a:solidFill>
                  <a:srgbClr val="4C5253"/>
                </a:solidFill>
                <a:latin typeface="Lora" panose="020F0502020204030204" pitchFamily="34" charset="0"/>
              </a:rPr>
              <a:t>is</a:t>
            </a:r>
            <a:r>
              <a:rPr lang="fr-FR" dirty="0">
                <a:solidFill>
                  <a:srgbClr val="4C5253"/>
                </a:solidFill>
                <a:latin typeface="Lora" panose="020F0502020204030204" pitchFamily="34" charset="0"/>
              </a:rPr>
              <a:t> all </a:t>
            </a:r>
            <a:r>
              <a:rPr lang="fr-FR" dirty="0" err="1">
                <a:solidFill>
                  <a:srgbClr val="4C5253"/>
                </a:solidFill>
                <a:latin typeface="Lora" panose="020F0502020204030204" pitchFamily="34" charset="0"/>
              </a:rPr>
              <a:t>you</a:t>
            </a:r>
            <a:r>
              <a:rPr lang="fr-FR" dirty="0">
                <a:solidFill>
                  <a:srgbClr val="4C5253"/>
                </a:solidFill>
                <a:latin typeface="Lora" panose="020F0502020204030204" pitchFamily="34" charset="0"/>
              </a:rPr>
              <a:t> </a:t>
            </a:r>
            <a:r>
              <a:rPr lang="fr-FR" dirty="0" err="1">
                <a:solidFill>
                  <a:srgbClr val="4C5253"/>
                </a:solidFill>
                <a:latin typeface="Lora" panose="020F0502020204030204" pitchFamily="34" charset="0"/>
              </a:rPr>
              <a:t>need</a:t>
            </a:r>
            <a:endParaRPr lang="fr-FR" dirty="0">
              <a:solidFill>
                <a:srgbClr val="4C5253"/>
              </a:solidFill>
              <a:latin typeface="Lora" panose="020F0502020204030204" pitchFamily="34" charset="0"/>
            </a:endParaRPr>
          </a:p>
          <a:p>
            <a:r>
              <a:rPr lang="fr-FR" dirty="0">
                <a:solidFill>
                  <a:srgbClr val="4C5253"/>
                </a:solidFill>
                <a:latin typeface="Lora" panose="020F0502020204030204" pitchFamily="34" charset="0"/>
              </a:rPr>
              <a:t>U</a:t>
            </a:r>
            <a:r>
              <a:rPr lang="fr-FR" b="0" i="0" u="none" strike="noStrike" dirty="0">
                <a:solidFill>
                  <a:srgbClr val="4C5253"/>
                </a:solidFill>
                <a:effectLst/>
                <a:latin typeface="Lora" panose="020F0502020204030204" pitchFamily="34" charset="0"/>
              </a:rPr>
              <a:t>n modèle de séquence à séquence basé sur le mécanisme d’attention</a:t>
            </a:r>
          </a:p>
          <a:p>
            <a:r>
              <a:rPr lang="fr-FR" dirty="0">
                <a:solidFill>
                  <a:srgbClr val="4C5253"/>
                </a:solidFill>
                <a:latin typeface="Lora" panose="020F0502020204030204" pitchFamily="34" charset="0"/>
              </a:rPr>
              <a:t>Peut lire le contexte aussi bien à gauche qu’à droite</a:t>
            </a:r>
          </a:p>
        </p:txBody>
      </p:sp>
      <p:pic>
        <p:nvPicPr>
          <p:cNvPr id="10" name="Espace réservé du contenu 4">
            <a:extLst>
              <a:ext uri="{FF2B5EF4-FFF2-40B4-BE49-F238E27FC236}">
                <a16:creationId xmlns:a16="http://schemas.microsoft.com/office/drawing/2014/main" id="{A414F8D4-289E-CC2F-C6FA-26CF391DBE58}"/>
              </a:ext>
            </a:extLst>
          </p:cNvPr>
          <p:cNvPicPr>
            <a:picLocks noChangeAspect="1"/>
          </p:cNvPicPr>
          <p:nvPr/>
        </p:nvPicPr>
        <p:blipFill>
          <a:blip r:embed="rId3"/>
          <a:stretch>
            <a:fillRect/>
          </a:stretch>
        </p:blipFill>
        <p:spPr>
          <a:xfrm>
            <a:off x="5400628" y="1580971"/>
            <a:ext cx="4065856" cy="4301072"/>
          </a:xfrm>
          <a:prstGeom prst="rect">
            <a:avLst/>
          </a:prstGeom>
        </p:spPr>
      </p:pic>
      <p:sp>
        <p:nvSpPr>
          <p:cNvPr id="11" name="Espace réservé du pied de page 10">
            <a:extLst>
              <a:ext uri="{FF2B5EF4-FFF2-40B4-BE49-F238E27FC236}">
                <a16:creationId xmlns:a16="http://schemas.microsoft.com/office/drawing/2014/main" id="{23169B06-EF06-F9B1-BAFC-A05C0A1901CA}"/>
              </a:ext>
            </a:extLst>
          </p:cNvPr>
          <p:cNvSpPr>
            <a:spLocks noGrp="1"/>
          </p:cNvSpPr>
          <p:nvPr>
            <p:ph type="ftr" sz="quarter" idx="11"/>
          </p:nvPr>
        </p:nvSpPr>
        <p:spPr/>
        <p:txBody>
          <a:bodyPr/>
          <a:lstStyle/>
          <a:p>
            <a:endParaRPr lang="fr-FR"/>
          </a:p>
        </p:txBody>
      </p:sp>
      <p:sp>
        <p:nvSpPr>
          <p:cNvPr id="12" name="Espace réservé du numéro de diapositive 11">
            <a:extLst>
              <a:ext uri="{FF2B5EF4-FFF2-40B4-BE49-F238E27FC236}">
                <a16:creationId xmlns:a16="http://schemas.microsoft.com/office/drawing/2014/main" id="{3176F164-E147-6AEF-C2B3-2740F2A36E5F}"/>
              </a:ext>
            </a:extLst>
          </p:cNvPr>
          <p:cNvSpPr>
            <a:spLocks noGrp="1"/>
          </p:cNvSpPr>
          <p:nvPr>
            <p:ph type="sldNum" sz="quarter" idx="12"/>
          </p:nvPr>
        </p:nvSpPr>
        <p:spPr/>
        <p:txBody>
          <a:bodyPr/>
          <a:lstStyle/>
          <a:p>
            <a:fld id="{DBF78F6E-C9B6-AF4A-ADA2-B525441CD56A}" type="slidenum">
              <a:rPr lang="fr-FR" smtClean="0"/>
              <a:t>33</a:t>
            </a:fld>
            <a:endParaRPr lang="fr-FR"/>
          </a:p>
        </p:txBody>
      </p:sp>
    </p:spTree>
    <p:extLst>
      <p:ext uri="{BB962C8B-B14F-4D97-AF65-F5344CB8AC3E}">
        <p14:creationId xmlns:p14="http://schemas.microsoft.com/office/powerpoint/2010/main" val="2163489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3DC280-31D1-FB4D-D65B-C28DB179D3D0}"/>
              </a:ext>
            </a:extLst>
          </p:cNvPr>
          <p:cNvSpPr>
            <a:spLocks noGrp="1"/>
          </p:cNvSpPr>
          <p:nvPr>
            <p:ph type="title"/>
          </p:nvPr>
        </p:nvSpPr>
        <p:spPr>
          <a:xfrm>
            <a:off x="2231136" y="413434"/>
            <a:ext cx="7729728" cy="1188720"/>
          </a:xfrm>
        </p:spPr>
        <p:txBody>
          <a:bodyPr/>
          <a:lstStyle/>
          <a:p>
            <a:r>
              <a:rPr lang="fr-FR" dirty="0"/>
              <a:t>Mécanisme d’attention</a:t>
            </a:r>
          </a:p>
        </p:txBody>
      </p:sp>
      <p:pic>
        <p:nvPicPr>
          <p:cNvPr id="7" name="Image 6">
            <a:extLst>
              <a:ext uri="{FF2B5EF4-FFF2-40B4-BE49-F238E27FC236}">
                <a16:creationId xmlns:a16="http://schemas.microsoft.com/office/drawing/2014/main" id="{F8C5F9B0-F23C-8212-7F59-ADEC310740EA}"/>
              </a:ext>
            </a:extLst>
          </p:cNvPr>
          <p:cNvPicPr>
            <a:picLocks noChangeAspect="1"/>
          </p:cNvPicPr>
          <p:nvPr/>
        </p:nvPicPr>
        <p:blipFill>
          <a:blip r:embed="rId2"/>
          <a:stretch>
            <a:fillRect/>
          </a:stretch>
        </p:blipFill>
        <p:spPr>
          <a:xfrm>
            <a:off x="3884448" y="2436017"/>
            <a:ext cx="3903717" cy="3385877"/>
          </a:xfrm>
          <a:prstGeom prst="rect">
            <a:avLst/>
          </a:prstGeom>
        </p:spPr>
      </p:pic>
      <p:sp>
        <p:nvSpPr>
          <p:cNvPr id="8" name="Espace réservé du contenu 2">
            <a:extLst>
              <a:ext uri="{FF2B5EF4-FFF2-40B4-BE49-F238E27FC236}">
                <a16:creationId xmlns:a16="http://schemas.microsoft.com/office/drawing/2014/main" id="{D59072BD-9E95-09CA-BF3A-D46671472CA5}"/>
              </a:ext>
            </a:extLst>
          </p:cNvPr>
          <p:cNvSpPr txBox="1">
            <a:spLocks/>
          </p:cNvSpPr>
          <p:nvPr/>
        </p:nvSpPr>
        <p:spPr>
          <a:xfrm>
            <a:off x="581192" y="2102070"/>
            <a:ext cx="3086917" cy="4053774"/>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b="0" i="0" u="none" strike="noStrike" dirty="0">
                <a:solidFill>
                  <a:srgbClr val="4C5253"/>
                </a:solidFill>
                <a:effectLst/>
                <a:latin typeface="Lora" pitchFamily="2" charset="77"/>
              </a:rPr>
              <a:t>L’idée du concept d’attention est de mesurer à quel point deux éléments de deux séquences sont liés. Dans un contexte de séquence à séquence en NLP, le mécanisme d’attention aura pour but de « dire, au reste du modèle, à quels mots de la séquence B il faut porter le plus d’attention quand on traite un mot de la séquence A »</a:t>
            </a:r>
          </a:p>
          <a:p>
            <a:r>
              <a:rPr lang="fr-FR" b="0" i="0" u="none" strike="noStrike" dirty="0">
                <a:solidFill>
                  <a:srgbClr val="4C5253"/>
                </a:solidFill>
                <a:effectLst/>
                <a:latin typeface="Lora" pitchFamily="2" charset="77"/>
              </a:rPr>
              <a:t>Le </a:t>
            </a:r>
            <a:r>
              <a:rPr lang="fr-FR" b="0" i="1" u="none" strike="noStrike" dirty="0">
                <a:solidFill>
                  <a:srgbClr val="4C5253"/>
                </a:solidFill>
                <a:effectLst/>
                <a:latin typeface="Lora" pitchFamily="2" charset="77"/>
              </a:rPr>
              <a:t>self-attention</a:t>
            </a:r>
            <a:r>
              <a:rPr lang="fr-FR" b="0" i="0" u="none" strike="noStrike" dirty="0">
                <a:solidFill>
                  <a:srgbClr val="4C5253"/>
                </a:solidFill>
                <a:effectLst/>
                <a:latin typeface="Lora" pitchFamily="2" charset="77"/>
              </a:rPr>
              <a:t> est le mécanisme d’attention appliqué à une seule séquence. La couche de </a:t>
            </a:r>
            <a:r>
              <a:rPr lang="fr-FR" b="0" i="1" u="none" strike="noStrike" dirty="0">
                <a:solidFill>
                  <a:srgbClr val="4C5253"/>
                </a:solidFill>
                <a:effectLst/>
                <a:latin typeface="Lora" pitchFamily="2" charset="77"/>
              </a:rPr>
              <a:t>self-attention</a:t>
            </a:r>
            <a:r>
              <a:rPr lang="fr-FR" b="0" i="0" u="none" strike="noStrike" dirty="0">
                <a:solidFill>
                  <a:srgbClr val="4C5253"/>
                </a:solidFill>
                <a:effectLst/>
                <a:latin typeface="Lora" pitchFamily="2" charset="77"/>
              </a:rPr>
              <a:t> détermine l’interdépendance des différents mots de la même séquence afin de lui associer une représentation (</a:t>
            </a:r>
            <a:r>
              <a:rPr lang="fr-FR" b="0" i="0" u="none" strike="noStrike" dirty="0" err="1">
                <a:solidFill>
                  <a:srgbClr val="4C5253"/>
                </a:solidFill>
                <a:effectLst/>
                <a:latin typeface="Lora" pitchFamily="2" charset="77"/>
              </a:rPr>
              <a:t>encoding</a:t>
            </a:r>
            <a:r>
              <a:rPr lang="fr-FR" b="0" i="0" u="none" strike="noStrike" dirty="0">
                <a:solidFill>
                  <a:srgbClr val="4C5253"/>
                </a:solidFill>
                <a:effectLst/>
                <a:latin typeface="Lora" pitchFamily="2" charset="77"/>
              </a:rPr>
              <a:t>) </a:t>
            </a:r>
            <a:r>
              <a:rPr lang="fr-FR" b="0" i="0" u="none" strike="noStrike" dirty="0" err="1">
                <a:solidFill>
                  <a:srgbClr val="4C5253"/>
                </a:solidFill>
                <a:effectLst/>
                <a:latin typeface="Lora" pitchFamily="2" charset="77"/>
              </a:rPr>
              <a:t>pertinante</a:t>
            </a:r>
            <a:r>
              <a:rPr lang="fr-FR" b="0" i="0" u="none" strike="noStrike" dirty="0">
                <a:solidFill>
                  <a:srgbClr val="4C5253"/>
                </a:solidFill>
                <a:effectLst/>
                <a:latin typeface="Lora" pitchFamily="2" charset="77"/>
              </a:rPr>
              <a:t>. </a:t>
            </a:r>
            <a:endParaRPr lang="fr-FR" dirty="0"/>
          </a:p>
        </p:txBody>
      </p:sp>
      <p:pic>
        <p:nvPicPr>
          <p:cNvPr id="9" name="Image 8">
            <a:extLst>
              <a:ext uri="{FF2B5EF4-FFF2-40B4-BE49-F238E27FC236}">
                <a16:creationId xmlns:a16="http://schemas.microsoft.com/office/drawing/2014/main" id="{6FA50DE3-1241-4648-60AC-54BCE456896B}"/>
              </a:ext>
            </a:extLst>
          </p:cNvPr>
          <p:cNvPicPr>
            <a:picLocks noChangeAspect="1"/>
          </p:cNvPicPr>
          <p:nvPr/>
        </p:nvPicPr>
        <p:blipFill>
          <a:blip r:embed="rId3"/>
          <a:stretch>
            <a:fillRect/>
          </a:stretch>
        </p:blipFill>
        <p:spPr>
          <a:xfrm>
            <a:off x="8004504" y="2287456"/>
            <a:ext cx="4050862" cy="3683000"/>
          </a:xfrm>
          <a:prstGeom prst="rect">
            <a:avLst/>
          </a:prstGeom>
        </p:spPr>
      </p:pic>
      <p:sp>
        <p:nvSpPr>
          <p:cNvPr id="10" name="Espace réservé du pied de page 9">
            <a:extLst>
              <a:ext uri="{FF2B5EF4-FFF2-40B4-BE49-F238E27FC236}">
                <a16:creationId xmlns:a16="http://schemas.microsoft.com/office/drawing/2014/main" id="{DEA5A5C1-C4E6-E406-BAF8-E9113F867DC7}"/>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C951257E-D206-CC72-BB08-31A2B4A296B2}"/>
              </a:ext>
            </a:extLst>
          </p:cNvPr>
          <p:cNvSpPr>
            <a:spLocks noGrp="1"/>
          </p:cNvSpPr>
          <p:nvPr>
            <p:ph type="sldNum" sz="quarter" idx="12"/>
          </p:nvPr>
        </p:nvSpPr>
        <p:spPr/>
        <p:txBody>
          <a:bodyPr/>
          <a:lstStyle/>
          <a:p>
            <a:fld id="{DBF78F6E-C9B6-AF4A-ADA2-B525441CD56A}" type="slidenum">
              <a:rPr lang="fr-FR" smtClean="0"/>
              <a:t>34</a:t>
            </a:fld>
            <a:endParaRPr lang="fr-FR"/>
          </a:p>
        </p:txBody>
      </p:sp>
    </p:spTree>
    <p:extLst>
      <p:ext uri="{BB962C8B-B14F-4D97-AF65-F5344CB8AC3E}">
        <p14:creationId xmlns:p14="http://schemas.microsoft.com/office/powerpoint/2010/main" val="3223551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C527985-2AC2-EDBD-322A-212DAB99BAD7}"/>
              </a:ext>
            </a:extLst>
          </p:cNvPr>
          <p:cNvPicPr>
            <a:picLocks noGrp="1" noChangeAspect="1"/>
          </p:cNvPicPr>
          <p:nvPr>
            <p:ph idx="1"/>
          </p:nvPr>
        </p:nvPicPr>
        <p:blipFill>
          <a:blip r:embed="rId2"/>
          <a:stretch>
            <a:fillRect/>
          </a:stretch>
        </p:blipFill>
        <p:spPr>
          <a:xfrm>
            <a:off x="1515836" y="324905"/>
            <a:ext cx="8595897" cy="5710420"/>
          </a:xfrm>
        </p:spPr>
      </p:pic>
      <p:sp>
        <p:nvSpPr>
          <p:cNvPr id="4" name="Espace réservé du pied de page 3">
            <a:extLst>
              <a:ext uri="{FF2B5EF4-FFF2-40B4-BE49-F238E27FC236}">
                <a16:creationId xmlns:a16="http://schemas.microsoft.com/office/drawing/2014/main" id="{25F7191E-5542-5F94-6426-4D091DB1D11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77D41C8-6BDB-7D7A-32E4-63CDE2FFEDA4}"/>
              </a:ext>
            </a:extLst>
          </p:cNvPr>
          <p:cNvSpPr>
            <a:spLocks noGrp="1"/>
          </p:cNvSpPr>
          <p:nvPr>
            <p:ph type="sldNum" sz="quarter" idx="12"/>
          </p:nvPr>
        </p:nvSpPr>
        <p:spPr/>
        <p:txBody>
          <a:bodyPr/>
          <a:lstStyle/>
          <a:p>
            <a:fld id="{DBF78F6E-C9B6-AF4A-ADA2-B525441CD56A}" type="slidenum">
              <a:rPr lang="fr-FR" smtClean="0"/>
              <a:t>35</a:t>
            </a:fld>
            <a:endParaRPr lang="fr-FR"/>
          </a:p>
        </p:txBody>
      </p:sp>
    </p:spTree>
    <p:extLst>
      <p:ext uri="{BB962C8B-B14F-4D97-AF65-F5344CB8AC3E}">
        <p14:creationId xmlns:p14="http://schemas.microsoft.com/office/powerpoint/2010/main" val="284027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44DDF448-B571-81F0-060B-2C8D7D0C15B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F57073D-F4A3-CF91-C34C-1FC1A20170DC}"/>
              </a:ext>
            </a:extLst>
          </p:cNvPr>
          <p:cNvSpPr>
            <a:spLocks noGrp="1"/>
          </p:cNvSpPr>
          <p:nvPr>
            <p:ph type="sldNum" sz="quarter" idx="12"/>
          </p:nvPr>
        </p:nvSpPr>
        <p:spPr/>
        <p:txBody>
          <a:bodyPr/>
          <a:lstStyle/>
          <a:p>
            <a:fld id="{DBF78F6E-C9B6-AF4A-ADA2-B525441CD56A}" type="slidenum">
              <a:rPr lang="fr-FR" smtClean="0"/>
              <a:t>36</a:t>
            </a:fld>
            <a:endParaRPr lang="fr-FR"/>
          </a:p>
        </p:txBody>
      </p:sp>
      <p:pic>
        <p:nvPicPr>
          <p:cNvPr id="7" name="Image 6">
            <a:extLst>
              <a:ext uri="{FF2B5EF4-FFF2-40B4-BE49-F238E27FC236}">
                <a16:creationId xmlns:a16="http://schemas.microsoft.com/office/drawing/2014/main" id="{23B67C45-7A52-6316-957E-2CD9D0689221}"/>
              </a:ext>
            </a:extLst>
          </p:cNvPr>
          <p:cNvPicPr>
            <a:picLocks noChangeAspect="1"/>
          </p:cNvPicPr>
          <p:nvPr/>
        </p:nvPicPr>
        <p:blipFill>
          <a:blip r:embed="rId2"/>
          <a:stretch>
            <a:fillRect/>
          </a:stretch>
        </p:blipFill>
        <p:spPr>
          <a:xfrm>
            <a:off x="876299" y="571500"/>
            <a:ext cx="9592003" cy="5251096"/>
          </a:xfrm>
          <a:prstGeom prst="rect">
            <a:avLst/>
          </a:prstGeom>
        </p:spPr>
      </p:pic>
    </p:spTree>
    <p:extLst>
      <p:ext uri="{BB962C8B-B14F-4D97-AF65-F5344CB8AC3E}">
        <p14:creationId xmlns:p14="http://schemas.microsoft.com/office/powerpoint/2010/main" val="3250306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69BDFE7-6C25-E40F-3C15-FA84E52C673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E89B9DC-4149-973A-694C-CE9380C99E51}"/>
              </a:ext>
            </a:extLst>
          </p:cNvPr>
          <p:cNvSpPr>
            <a:spLocks noGrp="1"/>
          </p:cNvSpPr>
          <p:nvPr>
            <p:ph type="sldNum" sz="quarter" idx="12"/>
          </p:nvPr>
        </p:nvSpPr>
        <p:spPr/>
        <p:txBody>
          <a:bodyPr/>
          <a:lstStyle/>
          <a:p>
            <a:fld id="{DBF78F6E-C9B6-AF4A-ADA2-B525441CD56A}" type="slidenum">
              <a:rPr lang="fr-FR" smtClean="0"/>
              <a:t>37</a:t>
            </a:fld>
            <a:endParaRPr lang="fr-FR"/>
          </a:p>
        </p:txBody>
      </p:sp>
      <p:pic>
        <p:nvPicPr>
          <p:cNvPr id="7" name="Image 6">
            <a:extLst>
              <a:ext uri="{FF2B5EF4-FFF2-40B4-BE49-F238E27FC236}">
                <a16:creationId xmlns:a16="http://schemas.microsoft.com/office/drawing/2014/main" id="{26CE6FF0-C09F-1164-C751-D9EA8A4A3137}"/>
              </a:ext>
            </a:extLst>
          </p:cNvPr>
          <p:cNvPicPr>
            <a:picLocks noChangeAspect="1"/>
          </p:cNvPicPr>
          <p:nvPr/>
        </p:nvPicPr>
        <p:blipFill>
          <a:blip r:embed="rId2"/>
          <a:stretch>
            <a:fillRect/>
          </a:stretch>
        </p:blipFill>
        <p:spPr>
          <a:xfrm>
            <a:off x="1874869" y="740979"/>
            <a:ext cx="7772400" cy="4975788"/>
          </a:xfrm>
          <a:prstGeom prst="rect">
            <a:avLst/>
          </a:prstGeom>
        </p:spPr>
      </p:pic>
    </p:spTree>
    <p:extLst>
      <p:ext uri="{BB962C8B-B14F-4D97-AF65-F5344CB8AC3E}">
        <p14:creationId xmlns:p14="http://schemas.microsoft.com/office/powerpoint/2010/main" val="1672767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CDFFAA52-85D9-13E7-DDF3-A1622BABB1F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F5F258A-533E-A4B7-C9D8-967665D35E93}"/>
              </a:ext>
            </a:extLst>
          </p:cNvPr>
          <p:cNvSpPr>
            <a:spLocks noGrp="1"/>
          </p:cNvSpPr>
          <p:nvPr>
            <p:ph type="sldNum" sz="quarter" idx="12"/>
          </p:nvPr>
        </p:nvSpPr>
        <p:spPr/>
        <p:txBody>
          <a:bodyPr/>
          <a:lstStyle/>
          <a:p>
            <a:fld id="{DBF78F6E-C9B6-AF4A-ADA2-B525441CD56A}" type="slidenum">
              <a:rPr lang="fr-FR" smtClean="0"/>
              <a:t>38</a:t>
            </a:fld>
            <a:endParaRPr lang="fr-FR"/>
          </a:p>
        </p:txBody>
      </p:sp>
      <p:pic>
        <p:nvPicPr>
          <p:cNvPr id="9" name="Image 8">
            <a:extLst>
              <a:ext uri="{FF2B5EF4-FFF2-40B4-BE49-F238E27FC236}">
                <a16:creationId xmlns:a16="http://schemas.microsoft.com/office/drawing/2014/main" id="{CA155535-8E46-D5B9-BEEC-FD51EB8136EC}"/>
              </a:ext>
            </a:extLst>
          </p:cNvPr>
          <p:cNvPicPr>
            <a:picLocks noChangeAspect="1"/>
          </p:cNvPicPr>
          <p:nvPr/>
        </p:nvPicPr>
        <p:blipFill>
          <a:blip r:embed="rId2"/>
          <a:stretch>
            <a:fillRect/>
          </a:stretch>
        </p:blipFill>
        <p:spPr>
          <a:xfrm>
            <a:off x="1461595" y="1313355"/>
            <a:ext cx="7772400" cy="4740612"/>
          </a:xfrm>
          <a:prstGeom prst="rect">
            <a:avLst/>
          </a:prstGeom>
        </p:spPr>
      </p:pic>
      <p:sp>
        <p:nvSpPr>
          <p:cNvPr id="10" name="ZoneTexte 9">
            <a:extLst>
              <a:ext uri="{FF2B5EF4-FFF2-40B4-BE49-F238E27FC236}">
                <a16:creationId xmlns:a16="http://schemas.microsoft.com/office/drawing/2014/main" id="{AEDECA8B-362C-8DFA-F76D-EAFAEBBCBE85}"/>
              </a:ext>
            </a:extLst>
          </p:cNvPr>
          <p:cNvSpPr txBox="1"/>
          <p:nvPr/>
        </p:nvSpPr>
        <p:spPr>
          <a:xfrm>
            <a:off x="3752192" y="106680"/>
            <a:ext cx="1418897" cy="1200329"/>
          </a:xfrm>
          <a:prstGeom prst="rect">
            <a:avLst/>
          </a:prstGeom>
          <a:noFill/>
        </p:spPr>
        <p:txBody>
          <a:bodyPr wrap="square" rtlCol="0">
            <a:spAutoFit/>
          </a:bodyPr>
          <a:lstStyle/>
          <a:p>
            <a:r>
              <a:rPr lang="fr-FR" dirty="0"/>
              <a:t>Un score de similarité, vecteurs </a:t>
            </a:r>
            <a:r>
              <a:rPr lang="fr-FR" i="1" dirty="0" err="1"/>
              <a:t>query</a:t>
            </a:r>
            <a:r>
              <a:rPr lang="fr-FR" dirty="0"/>
              <a:t> et</a:t>
            </a:r>
            <a:r>
              <a:rPr lang="fr-FR" i="1" dirty="0"/>
              <a:t> key</a:t>
            </a:r>
          </a:p>
        </p:txBody>
      </p:sp>
      <p:sp>
        <p:nvSpPr>
          <p:cNvPr id="13" name="ZoneTexte 12">
            <a:extLst>
              <a:ext uri="{FF2B5EF4-FFF2-40B4-BE49-F238E27FC236}">
                <a16:creationId xmlns:a16="http://schemas.microsoft.com/office/drawing/2014/main" id="{8428A8E6-A6AB-86AB-2238-78FAB52D787B}"/>
              </a:ext>
            </a:extLst>
          </p:cNvPr>
          <p:cNvSpPr txBox="1"/>
          <p:nvPr/>
        </p:nvSpPr>
        <p:spPr>
          <a:xfrm>
            <a:off x="6042789" y="136525"/>
            <a:ext cx="1418897" cy="369332"/>
          </a:xfrm>
          <a:prstGeom prst="rect">
            <a:avLst/>
          </a:prstGeom>
          <a:noFill/>
        </p:spPr>
        <p:txBody>
          <a:bodyPr wrap="square" rtlCol="0">
            <a:spAutoFit/>
          </a:bodyPr>
          <a:lstStyle/>
          <a:p>
            <a:r>
              <a:rPr lang="fr-FR" dirty="0" err="1"/>
              <a:t>Softmax</a:t>
            </a:r>
            <a:endParaRPr lang="fr-FR" i="1" dirty="0"/>
          </a:p>
        </p:txBody>
      </p:sp>
    </p:spTree>
    <p:extLst>
      <p:ext uri="{BB962C8B-B14F-4D97-AF65-F5344CB8AC3E}">
        <p14:creationId xmlns:p14="http://schemas.microsoft.com/office/powerpoint/2010/main" val="3096977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43906AA9-D5CD-32D7-62FF-970D0AB9452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AD5FA90-52F7-0E56-E9D8-3F921E426AAC}"/>
              </a:ext>
            </a:extLst>
          </p:cNvPr>
          <p:cNvSpPr>
            <a:spLocks noGrp="1"/>
          </p:cNvSpPr>
          <p:nvPr>
            <p:ph type="sldNum" sz="quarter" idx="12"/>
          </p:nvPr>
        </p:nvSpPr>
        <p:spPr/>
        <p:txBody>
          <a:bodyPr/>
          <a:lstStyle/>
          <a:p>
            <a:fld id="{DBF78F6E-C9B6-AF4A-ADA2-B525441CD56A}" type="slidenum">
              <a:rPr lang="fr-FR" smtClean="0"/>
              <a:t>39</a:t>
            </a:fld>
            <a:endParaRPr lang="fr-FR"/>
          </a:p>
        </p:txBody>
      </p:sp>
      <p:pic>
        <p:nvPicPr>
          <p:cNvPr id="13" name="Image 12">
            <a:extLst>
              <a:ext uri="{FF2B5EF4-FFF2-40B4-BE49-F238E27FC236}">
                <a16:creationId xmlns:a16="http://schemas.microsoft.com/office/drawing/2014/main" id="{F05133F6-F878-EA52-9393-2C03EC10728B}"/>
              </a:ext>
            </a:extLst>
          </p:cNvPr>
          <p:cNvPicPr>
            <a:picLocks noChangeAspect="1"/>
          </p:cNvPicPr>
          <p:nvPr/>
        </p:nvPicPr>
        <p:blipFill>
          <a:blip r:embed="rId2"/>
          <a:stretch>
            <a:fillRect/>
          </a:stretch>
        </p:blipFill>
        <p:spPr>
          <a:xfrm>
            <a:off x="836008" y="935530"/>
            <a:ext cx="10936225" cy="4146331"/>
          </a:xfrm>
          <a:prstGeom prst="rect">
            <a:avLst/>
          </a:prstGeom>
        </p:spPr>
      </p:pic>
    </p:spTree>
    <p:extLst>
      <p:ext uri="{BB962C8B-B14F-4D97-AF65-F5344CB8AC3E}">
        <p14:creationId xmlns:p14="http://schemas.microsoft.com/office/powerpoint/2010/main" val="3592139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9FA378-809A-515D-555C-C80A3CEA8CC6}"/>
              </a:ext>
            </a:extLst>
          </p:cNvPr>
          <p:cNvSpPr>
            <a:spLocks noGrp="1"/>
          </p:cNvSpPr>
          <p:nvPr>
            <p:ph type="title"/>
          </p:nvPr>
        </p:nvSpPr>
        <p:spPr/>
        <p:txBody>
          <a:bodyPr/>
          <a:lstStyle/>
          <a:p>
            <a:r>
              <a:rPr lang="fr-FR" dirty="0"/>
              <a:t>Dernier cours ?</a:t>
            </a:r>
          </a:p>
        </p:txBody>
      </p:sp>
      <p:sp>
        <p:nvSpPr>
          <p:cNvPr id="4" name="Espace réservé du pied de page 3">
            <a:extLst>
              <a:ext uri="{FF2B5EF4-FFF2-40B4-BE49-F238E27FC236}">
                <a16:creationId xmlns:a16="http://schemas.microsoft.com/office/drawing/2014/main" id="{92CCC8A5-BFA8-ED5B-0369-270C3F29E84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6F3106D-0D5F-B49C-2784-0FCEE48987CB}"/>
              </a:ext>
            </a:extLst>
          </p:cNvPr>
          <p:cNvSpPr>
            <a:spLocks noGrp="1"/>
          </p:cNvSpPr>
          <p:nvPr>
            <p:ph type="sldNum" sz="quarter" idx="12"/>
          </p:nvPr>
        </p:nvSpPr>
        <p:spPr/>
        <p:txBody>
          <a:bodyPr/>
          <a:lstStyle/>
          <a:p>
            <a:fld id="{DBF78F6E-C9B6-AF4A-ADA2-B525441CD56A}" type="slidenum">
              <a:rPr lang="fr-FR" smtClean="0"/>
              <a:t>4</a:t>
            </a:fld>
            <a:endParaRPr lang="fr-FR"/>
          </a:p>
        </p:txBody>
      </p:sp>
    </p:spTree>
    <p:extLst>
      <p:ext uri="{BB962C8B-B14F-4D97-AF65-F5344CB8AC3E}">
        <p14:creationId xmlns:p14="http://schemas.microsoft.com/office/powerpoint/2010/main" val="19557454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8D6ADDF-38A1-CD19-E86D-09065E1F5DC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97672F5-5EF2-A4A6-A287-2C50F0614F92}"/>
              </a:ext>
            </a:extLst>
          </p:cNvPr>
          <p:cNvSpPr>
            <a:spLocks noGrp="1"/>
          </p:cNvSpPr>
          <p:nvPr>
            <p:ph type="sldNum" sz="quarter" idx="12"/>
          </p:nvPr>
        </p:nvSpPr>
        <p:spPr/>
        <p:txBody>
          <a:bodyPr/>
          <a:lstStyle/>
          <a:p>
            <a:fld id="{DBF78F6E-C9B6-AF4A-ADA2-B525441CD56A}" type="slidenum">
              <a:rPr lang="fr-FR" smtClean="0"/>
              <a:t>40</a:t>
            </a:fld>
            <a:endParaRPr lang="fr-FR"/>
          </a:p>
        </p:txBody>
      </p:sp>
      <p:pic>
        <p:nvPicPr>
          <p:cNvPr id="7" name="Image 6">
            <a:extLst>
              <a:ext uri="{FF2B5EF4-FFF2-40B4-BE49-F238E27FC236}">
                <a16:creationId xmlns:a16="http://schemas.microsoft.com/office/drawing/2014/main" id="{465A5CAE-8392-A98C-89C4-F77BDC5B94EF}"/>
              </a:ext>
            </a:extLst>
          </p:cNvPr>
          <p:cNvPicPr>
            <a:picLocks noChangeAspect="1"/>
          </p:cNvPicPr>
          <p:nvPr/>
        </p:nvPicPr>
        <p:blipFill>
          <a:blip r:embed="rId2"/>
          <a:stretch>
            <a:fillRect/>
          </a:stretch>
        </p:blipFill>
        <p:spPr>
          <a:xfrm>
            <a:off x="730469" y="295900"/>
            <a:ext cx="10852150" cy="6060450"/>
          </a:xfrm>
          <a:prstGeom prst="rect">
            <a:avLst/>
          </a:prstGeom>
        </p:spPr>
      </p:pic>
    </p:spTree>
    <p:extLst>
      <p:ext uri="{BB962C8B-B14F-4D97-AF65-F5344CB8AC3E}">
        <p14:creationId xmlns:p14="http://schemas.microsoft.com/office/powerpoint/2010/main" val="3032466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7AF781A-F1F6-1020-21F5-BDEAF08F9C48}"/>
              </a:ext>
            </a:extLst>
          </p:cNvPr>
          <p:cNvPicPr>
            <a:picLocks noChangeAspect="1"/>
          </p:cNvPicPr>
          <p:nvPr/>
        </p:nvPicPr>
        <p:blipFill>
          <a:blip r:embed="rId2"/>
          <a:stretch>
            <a:fillRect/>
          </a:stretch>
        </p:blipFill>
        <p:spPr>
          <a:xfrm>
            <a:off x="6844131" y="2045393"/>
            <a:ext cx="5053151" cy="3948508"/>
          </a:xfrm>
          <a:prstGeom prst="rect">
            <a:avLst/>
          </a:prstGeom>
        </p:spPr>
      </p:pic>
      <p:sp>
        <p:nvSpPr>
          <p:cNvPr id="2" name="Titre 1">
            <a:extLst>
              <a:ext uri="{FF2B5EF4-FFF2-40B4-BE49-F238E27FC236}">
                <a16:creationId xmlns:a16="http://schemas.microsoft.com/office/drawing/2014/main" id="{AFAC9C86-0E86-7354-52C1-0AE46EE463CC}"/>
              </a:ext>
            </a:extLst>
          </p:cNvPr>
          <p:cNvSpPr>
            <a:spLocks noGrp="1"/>
          </p:cNvSpPr>
          <p:nvPr>
            <p:ph type="title"/>
          </p:nvPr>
        </p:nvSpPr>
        <p:spPr>
          <a:xfrm>
            <a:off x="249954" y="357381"/>
            <a:ext cx="10515600" cy="1325563"/>
          </a:xfrm>
        </p:spPr>
        <p:txBody>
          <a:bodyPr/>
          <a:lstStyle/>
          <a:p>
            <a:r>
              <a:rPr lang="fr-FR" dirty="0"/>
              <a:t>Bert</a:t>
            </a:r>
          </a:p>
        </p:txBody>
      </p:sp>
      <p:sp>
        <p:nvSpPr>
          <p:cNvPr id="3" name="Espace réservé du contenu 2">
            <a:extLst>
              <a:ext uri="{FF2B5EF4-FFF2-40B4-BE49-F238E27FC236}">
                <a16:creationId xmlns:a16="http://schemas.microsoft.com/office/drawing/2014/main" id="{C932BBA3-F964-D361-87D7-9EB3188BA088}"/>
              </a:ext>
            </a:extLst>
          </p:cNvPr>
          <p:cNvSpPr>
            <a:spLocks noGrp="1"/>
          </p:cNvSpPr>
          <p:nvPr>
            <p:ph idx="1"/>
          </p:nvPr>
        </p:nvSpPr>
        <p:spPr>
          <a:xfrm>
            <a:off x="249954" y="1949268"/>
            <a:ext cx="7443618" cy="1855477"/>
          </a:xfrm>
        </p:spPr>
        <p:txBody>
          <a:bodyPr>
            <a:normAutofit fontScale="85000" lnSpcReduction="20000"/>
          </a:bodyPr>
          <a:lstStyle/>
          <a:p>
            <a:pPr marL="0" indent="0">
              <a:buNone/>
            </a:pPr>
            <a:r>
              <a:rPr lang="fr-FR" b="1" dirty="0"/>
              <a:t>Bert</a:t>
            </a:r>
          </a:p>
          <a:p>
            <a:pPr>
              <a:buFontTx/>
              <a:buChar char="-"/>
            </a:pPr>
            <a:r>
              <a:rPr lang="fr-FR" dirty="0"/>
              <a:t>La partie encodeur de la mécanisme encodeur-décodeur</a:t>
            </a:r>
          </a:p>
          <a:p>
            <a:pPr>
              <a:buFontTx/>
              <a:buChar char="-"/>
            </a:pPr>
            <a:r>
              <a:rPr lang="fr-FR" dirty="0"/>
              <a:t>Bert Small, Large</a:t>
            </a:r>
          </a:p>
          <a:p>
            <a:pPr>
              <a:buFontTx/>
              <a:buChar char="-"/>
            </a:pPr>
            <a:r>
              <a:rPr lang="fr-FR" dirty="0"/>
              <a:t>Entraîné sur 2 tâches :  </a:t>
            </a:r>
            <a:r>
              <a:rPr lang="fr-FR" dirty="0" err="1"/>
              <a:t>Masked</a:t>
            </a:r>
            <a:r>
              <a:rPr lang="fr-FR" dirty="0"/>
              <a:t> </a:t>
            </a:r>
            <a:r>
              <a:rPr lang="fr-FR" dirty="0" err="1"/>
              <a:t>language</a:t>
            </a:r>
            <a:r>
              <a:rPr lang="fr-FR" dirty="0"/>
              <a:t> modeling et Prédiction de séquence</a:t>
            </a:r>
          </a:p>
        </p:txBody>
      </p:sp>
      <p:pic>
        <p:nvPicPr>
          <p:cNvPr id="8" name="Image 7">
            <a:extLst>
              <a:ext uri="{FF2B5EF4-FFF2-40B4-BE49-F238E27FC236}">
                <a16:creationId xmlns:a16="http://schemas.microsoft.com/office/drawing/2014/main" id="{83FE012A-0880-C1B4-A8DE-CA9F3B8DB69F}"/>
              </a:ext>
            </a:extLst>
          </p:cNvPr>
          <p:cNvPicPr>
            <a:picLocks noChangeAspect="1"/>
          </p:cNvPicPr>
          <p:nvPr/>
        </p:nvPicPr>
        <p:blipFill>
          <a:blip r:embed="rId3"/>
          <a:stretch>
            <a:fillRect/>
          </a:stretch>
        </p:blipFill>
        <p:spPr>
          <a:xfrm>
            <a:off x="1725830" y="4385982"/>
            <a:ext cx="4742617" cy="1769862"/>
          </a:xfrm>
          <a:prstGeom prst="rect">
            <a:avLst/>
          </a:prstGeom>
        </p:spPr>
      </p:pic>
      <p:sp>
        <p:nvSpPr>
          <p:cNvPr id="9" name="Espace réservé du pied de page 8">
            <a:extLst>
              <a:ext uri="{FF2B5EF4-FFF2-40B4-BE49-F238E27FC236}">
                <a16:creationId xmlns:a16="http://schemas.microsoft.com/office/drawing/2014/main" id="{608A25EF-106F-9585-6EAA-08B0972A73DB}"/>
              </a:ext>
            </a:extLst>
          </p:cNvPr>
          <p:cNvSpPr>
            <a:spLocks noGrp="1"/>
          </p:cNvSpPr>
          <p:nvPr>
            <p:ph type="ftr" sz="quarter" idx="11"/>
          </p:nvPr>
        </p:nvSpPr>
        <p:spPr/>
        <p:txBody>
          <a:bodyPr/>
          <a:lstStyle/>
          <a:p>
            <a:endParaRPr lang="fr-FR"/>
          </a:p>
        </p:txBody>
      </p:sp>
      <p:sp>
        <p:nvSpPr>
          <p:cNvPr id="10" name="Espace réservé du numéro de diapositive 9">
            <a:extLst>
              <a:ext uri="{FF2B5EF4-FFF2-40B4-BE49-F238E27FC236}">
                <a16:creationId xmlns:a16="http://schemas.microsoft.com/office/drawing/2014/main" id="{7B9B10C1-8D25-752C-2D13-C5663E21859D}"/>
              </a:ext>
            </a:extLst>
          </p:cNvPr>
          <p:cNvSpPr>
            <a:spLocks noGrp="1"/>
          </p:cNvSpPr>
          <p:nvPr>
            <p:ph type="sldNum" sz="quarter" idx="12"/>
          </p:nvPr>
        </p:nvSpPr>
        <p:spPr/>
        <p:txBody>
          <a:bodyPr/>
          <a:lstStyle/>
          <a:p>
            <a:fld id="{DBF78F6E-C9B6-AF4A-ADA2-B525441CD56A}" type="slidenum">
              <a:rPr lang="fr-FR" smtClean="0"/>
              <a:t>41</a:t>
            </a:fld>
            <a:endParaRPr lang="fr-FR"/>
          </a:p>
        </p:txBody>
      </p:sp>
    </p:spTree>
    <p:extLst>
      <p:ext uri="{BB962C8B-B14F-4D97-AF65-F5344CB8AC3E}">
        <p14:creationId xmlns:p14="http://schemas.microsoft.com/office/powerpoint/2010/main" val="392713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195354A-CBA2-8D33-1E4A-D516067D6AC4}"/>
              </a:ext>
            </a:extLst>
          </p:cNvPr>
          <p:cNvPicPr>
            <a:picLocks noGrp="1" noChangeAspect="1"/>
          </p:cNvPicPr>
          <p:nvPr>
            <p:ph idx="1"/>
          </p:nvPr>
        </p:nvPicPr>
        <p:blipFill>
          <a:blip r:embed="rId2"/>
          <a:stretch>
            <a:fillRect/>
          </a:stretch>
        </p:blipFill>
        <p:spPr>
          <a:xfrm>
            <a:off x="490625" y="1181965"/>
            <a:ext cx="5973237" cy="3919628"/>
          </a:xfrm>
        </p:spPr>
      </p:pic>
      <p:pic>
        <p:nvPicPr>
          <p:cNvPr id="9" name="Image 8">
            <a:extLst>
              <a:ext uri="{FF2B5EF4-FFF2-40B4-BE49-F238E27FC236}">
                <a16:creationId xmlns:a16="http://schemas.microsoft.com/office/drawing/2014/main" id="{FCC0F69C-764E-2A4A-50C1-1E7D876BE257}"/>
              </a:ext>
            </a:extLst>
          </p:cNvPr>
          <p:cNvPicPr>
            <a:picLocks noChangeAspect="1"/>
          </p:cNvPicPr>
          <p:nvPr/>
        </p:nvPicPr>
        <p:blipFill>
          <a:blip r:embed="rId3"/>
          <a:stretch>
            <a:fillRect/>
          </a:stretch>
        </p:blipFill>
        <p:spPr>
          <a:xfrm>
            <a:off x="6194535" y="1040221"/>
            <a:ext cx="5909296" cy="4061372"/>
          </a:xfrm>
          <a:prstGeom prst="rect">
            <a:avLst/>
          </a:prstGeom>
        </p:spPr>
      </p:pic>
      <p:sp>
        <p:nvSpPr>
          <p:cNvPr id="10" name="Espace réservé du pied de page 9">
            <a:extLst>
              <a:ext uri="{FF2B5EF4-FFF2-40B4-BE49-F238E27FC236}">
                <a16:creationId xmlns:a16="http://schemas.microsoft.com/office/drawing/2014/main" id="{C7B6E25A-3C97-8314-0241-5797057D9F39}"/>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523371AF-A706-CCD7-3AC5-3D88D281326B}"/>
              </a:ext>
            </a:extLst>
          </p:cNvPr>
          <p:cNvSpPr>
            <a:spLocks noGrp="1"/>
          </p:cNvSpPr>
          <p:nvPr>
            <p:ph type="sldNum" sz="quarter" idx="12"/>
          </p:nvPr>
        </p:nvSpPr>
        <p:spPr/>
        <p:txBody>
          <a:bodyPr/>
          <a:lstStyle/>
          <a:p>
            <a:fld id="{DBF78F6E-C9B6-AF4A-ADA2-B525441CD56A}" type="slidenum">
              <a:rPr lang="fr-FR" smtClean="0"/>
              <a:t>42</a:t>
            </a:fld>
            <a:endParaRPr lang="fr-FR"/>
          </a:p>
        </p:txBody>
      </p:sp>
    </p:spTree>
    <p:extLst>
      <p:ext uri="{BB962C8B-B14F-4D97-AF65-F5344CB8AC3E}">
        <p14:creationId xmlns:p14="http://schemas.microsoft.com/office/powerpoint/2010/main" val="2011373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94470FD-98CD-77F3-C369-32160866D0BA}"/>
              </a:ext>
            </a:extLst>
          </p:cNvPr>
          <p:cNvPicPr>
            <a:picLocks noGrp="1" noChangeAspect="1"/>
          </p:cNvPicPr>
          <p:nvPr>
            <p:ph idx="1"/>
          </p:nvPr>
        </p:nvPicPr>
        <p:blipFill>
          <a:blip r:embed="rId2"/>
          <a:stretch>
            <a:fillRect/>
          </a:stretch>
        </p:blipFill>
        <p:spPr>
          <a:xfrm>
            <a:off x="645850" y="1038710"/>
            <a:ext cx="6872550" cy="5210163"/>
          </a:xfrm>
        </p:spPr>
      </p:pic>
      <p:sp>
        <p:nvSpPr>
          <p:cNvPr id="6" name="Espace réservé du contenu 2">
            <a:extLst>
              <a:ext uri="{FF2B5EF4-FFF2-40B4-BE49-F238E27FC236}">
                <a16:creationId xmlns:a16="http://schemas.microsoft.com/office/drawing/2014/main" id="{4BDC5320-25A3-87B5-1210-51F9AECE4789}"/>
              </a:ext>
            </a:extLst>
          </p:cNvPr>
          <p:cNvSpPr txBox="1">
            <a:spLocks/>
          </p:cNvSpPr>
          <p:nvPr/>
        </p:nvSpPr>
        <p:spPr>
          <a:xfrm>
            <a:off x="7651531" y="1755885"/>
            <a:ext cx="3615559" cy="2847646"/>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hlinkClick r:id="rId3"/>
              </a:rPr>
              <a:t>Quelques autres modèles..</a:t>
            </a:r>
            <a:r>
              <a:rPr lang="fr-FR" b="1" dirty="0"/>
              <a:t> et </a:t>
            </a:r>
            <a:r>
              <a:rPr lang="fr-FR" b="1" dirty="0">
                <a:hlinkClick r:id="rId4"/>
              </a:rPr>
              <a:t>architectures</a:t>
            </a:r>
            <a:endParaRPr lang="fr-FR" b="1" dirty="0"/>
          </a:p>
          <a:p>
            <a:pPr>
              <a:buFontTx/>
              <a:buChar char="-"/>
            </a:pPr>
            <a:r>
              <a:rPr lang="fr-FR" dirty="0"/>
              <a:t>GPT I, II, III</a:t>
            </a:r>
          </a:p>
          <a:p>
            <a:pPr>
              <a:buFontTx/>
              <a:buChar char="-"/>
            </a:pPr>
            <a:r>
              <a:rPr lang="fr-FR" dirty="0"/>
              <a:t>Flaubert</a:t>
            </a:r>
          </a:p>
          <a:p>
            <a:pPr>
              <a:buFontTx/>
              <a:buChar char="-"/>
            </a:pPr>
            <a:r>
              <a:rPr lang="fr-FR" dirty="0"/>
              <a:t>Camembert</a:t>
            </a:r>
          </a:p>
          <a:p>
            <a:pPr>
              <a:buFontTx/>
              <a:buChar char="-"/>
            </a:pPr>
            <a:r>
              <a:rPr lang="fr-FR" dirty="0"/>
              <a:t>Roberta</a:t>
            </a:r>
          </a:p>
          <a:p>
            <a:pPr>
              <a:buFontTx/>
              <a:buChar char="-"/>
            </a:pPr>
            <a:r>
              <a:rPr lang="fr-FR" dirty="0"/>
              <a:t>XLNET</a:t>
            </a:r>
          </a:p>
          <a:p>
            <a:pPr>
              <a:buFontTx/>
              <a:buChar char="-"/>
            </a:pPr>
            <a:r>
              <a:rPr lang="fr-FR" dirty="0" err="1"/>
              <a:t>Electra</a:t>
            </a:r>
            <a:endParaRPr lang="fr-FR" dirty="0"/>
          </a:p>
          <a:p>
            <a:pPr>
              <a:buFontTx/>
              <a:buChar char="-"/>
            </a:pPr>
            <a:r>
              <a:rPr lang="fr-FR" dirty="0" err="1"/>
              <a:t>Dall-E</a:t>
            </a:r>
            <a:endParaRPr lang="fr-FR" dirty="0"/>
          </a:p>
          <a:p>
            <a:pPr>
              <a:buFontTx/>
              <a:buChar char="-"/>
            </a:pPr>
            <a:endParaRPr lang="fr-FR" dirty="0"/>
          </a:p>
        </p:txBody>
      </p:sp>
      <p:sp>
        <p:nvSpPr>
          <p:cNvPr id="7" name="Espace réservé du pied de page 6">
            <a:extLst>
              <a:ext uri="{FF2B5EF4-FFF2-40B4-BE49-F238E27FC236}">
                <a16:creationId xmlns:a16="http://schemas.microsoft.com/office/drawing/2014/main" id="{970E1EE8-2535-482F-1D1B-2ADBB6534C7D}"/>
              </a:ext>
            </a:extLst>
          </p:cNvPr>
          <p:cNvSpPr>
            <a:spLocks noGrp="1"/>
          </p:cNvSpPr>
          <p:nvPr>
            <p:ph type="ftr" sz="quarter" idx="11"/>
          </p:nvPr>
        </p:nvSpPr>
        <p:spPr/>
        <p:txBody>
          <a:bodyPr/>
          <a:lstStyle/>
          <a:p>
            <a:endParaRPr lang="fr-FR"/>
          </a:p>
        </p:txBody>
      </p:sp>
      <p:sp>
        <p:nvSpPr>
          <p:cNvPr id="8" name="Espace réservé du numéro de diapositive 7">
            <a:extLst>
              <a:ext uri="{FF2B5EF4-FFF2-40B4-BE49-F238E27FC236}">
                <a16:creationId xmlns:a16="http://schemas.microsoft.com/office/drawing/2014/main" id="{A69BBE2A-92EC-F7CB-4FF6-0BC07D9084D2}"/>
              </a:ext>
            </a:extLst>
          </p:cNvPr>
          <p:cNvSpPr>
            <a:spLocks noGrp="1"/>
          </p:cNvSpPr>
          <p:nvPr>
            <p:ph type="sldNum" sz="quarter" idx="12"/>
          </p:nvPr>
        </p:nvSpPr>
        <p:spPr/>
        <p:txBody>
          <a:bodyPr/>
          <a:lstStyle/>
          <a:p>
            <a:fld id="{DBF78F6E-C9B6-AF4A-ADA2-B525441CD56A}" type="slidenum">
              <a:rPr lang="fr-FR" smtClean="0"/>
              <a:t>43</a:t>
            </a:fld>
            <a:endParaRPr lang="fr-FR"/>
          </a:p>
        </p:txBody>
      </p:sp>
    </p:spTree>
    <p:extLst>
      <p:ext uri="{BB962C8B-B14F-4D97-AF65-F5344CB8AC3E}">
        <p14:creationId xmlns:p14="http://schemas.microsoft.com/office/powerpoint/2010/main" val="2639942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74FF82-9EF8-DBBF-A6A3-647F1D43E6BF}"/>
              </a:ext>
            </a:extLst>
          </p:cNvPr>
          <p:cNvSpPr>
            <a:spLocks noGrp="1"/>
          </p:cNvSpPr>
          <p:nvPr>
            <p:ph type="title"/>
          </p:nvPr>
        </p:nvSpPr>
        <p:spPr>
          <a:xfrm>
            <a:off x="838199" y="365125"/>
            <a:ext cx="11017470" cy="1325563"/>
          </a:xfrm>
        </p:spPr>
        <p:txBody>
          <a:bodyPr/>
          <a:lstStyle/>
          <a:p>
            <a:r>
              <a:rPr lang="fr-FR" dirty="0"/>
              <a:t>Comment encoder une phrase, un document ?</a:t>
            </a:r>
          </a:p>
        </p:txBody>
      </p:sp>
      <p:sp>
        <p:nvSpPr>
          <p:cNvPr id="3" name="Espace réservé du contenu 2">
            <a:extLst>
              <a:ext uri="{FF2B5EF4-FFF2-40B4-BE49-F238E27FC236}">
                <a16:creationId xmlns:a16="http://schemas.microsoft.com/office/drawing/2014/main" id="{F879383D-26E1-A77B-280D-9E3A4321EE01}"/>
              </a:ext>
            </a:extLst>
          </p:cNvPr>
          <p:cNvSpPr>
            <a:spLocks noGrp="1"/>
          </p:cNvSpPr>
          <p:nvPr>
            <p:ph idx="1"/>
          </p:nvPr>
        </p:nvSpPr>
        <p:spPr/>
        <p:txBody>
          <a:bodyPr/>
          <a:lstStyle/>
          <a:p>
            <a:r>
              <a:rPr lang="fr-FR" dirty="0"/>
              <a:t>Faire une somme/moyenne de tous les vecteurs d’une phrase</a:t>
            </a:r>
          </a:p>
          <a:p>
            <a:r>
              <a:rPr lang="fr-FR" dirty="0"/>
              <a:t>CLS </a:t>
            </a:r>
            <a:r>
              <a:rPr lang="fr-FR" dirty="0" err="1"/>
              <a:t>token</a:t>
            </a:r>
            <a:r>
              <a:rPr lang="fr-FR" dirty="0"/>
              <a:t> </a:t>
            </a:r>
          </a:p>
          <a:p>
            <a:r>
              <a:rPr lang="fr-FR" dirty="0">
                <a:hlinkClick r:id="rId3"/>
              </a:rPr>
              <a:t>Sentence Transformers</a:t>
            </a:r>
            <a:r>
              <a:rPr lang="fr-FR" dirty="0"/>
              <a:t> – une bibliothèque Python, modèles pour plus de 100 langues.</a:t>
            </a:r>
          </a:p>
        </p:txBody>
      </p:sp>
      <p:sp>
        <p:nvSpPr>
          <p:cNvPr id="4" name="Espace réservé du pied de page 3">
            <a:extLst>
              <a:ext uri="{FF2B5EF4-FFF2-40B4-BE49-F238E27FC236}">
                <a16:creationId xmlns:a16="http://schemas.microsoft.com/office/drawing/2014/main" id="{E8991CBF-42CB-6C38-85ED-927DAA2611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84CCF5-5BE2-35CC-0B4B-FF941A697BD3}"/>
              </a:ext>
            </a:extLst>
          </p:cNvPr>
          <p:cNvSpPr>
            <a:spLocks noGrp="1"/>
          </p:cNvSpPr>
          <p:nvPr>
            <p:ph type="sldNum" sz="quarter" idx="12"/>
          </p:nvPr>
        </p:nvSpPr>
        <p:spPr/>
        <p:txBody>
          <a:bodyPr/>
          <a:lstStyle/>
          <a:p>
            <a:fld id="{DBF78F6E-C9B6-AF4A-ADA2-B525441CD56A}" type="slidenum">
              <a:rPr lang="fr-FR" smtClean="0"/>
              <a:t>44</a:t>
            </a:fld>
            <a:endParaRPr lang="fr-FR"/>
          </a:p>
        </p:txBody>
      </p:sp>
    </p:spTree>
    <p:extLst>
      <p:ext uri="{BB962C8B-B14F-4D97-AF65-F5344CB8AC3E}">
        <p14:creationId xmlns:p14="http://schemas.microsoft.com/office/powerpoint/2010/main" val="1424908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95B7F8-2428-F4C4-8D42-FF6576E0C19B}"/>
              </a:ext>
            </a:extLst>
          </p:cNvPr>
          <p:cNvSpPr>
            <a:spLocks noGrp="1"/>
          </p:cNvSpPr>
          <p:nvPr>
            <p:ph type="title"/>
          </p:nvPr>
        </p:nvSpPr>
        <p:spPr>
          <a:xfrm>
            <a:off x="591703" y="325921"/>
            <a:ext cx="10515600" cy="1325563"/>
          </a:xfrm>
        </p:spPr>
        <p:txBody>
          <a:bodyPr/>
          <a:lstStyle/>
          <a:p>
            <a:r>
              <a:rPr lang="fr-FR" dirty="0"/>
              <a:t>Techniques de tokenisation</a:t>
            </a:r>
          </a:p>
        </p:txBody>
      </p:sp>
      <p:sp>
        <p:nvSpPr>
          <p:cNvPr id="3" name="Espace réservé du contenu 2">
            <a:extLst>
              <a:ext uri="{FF2B5EF4-FFF2-40B4-BE49-F238E27FC236}">
                <a16:creationId xmlns:a16="http://schemas.microsoft.com/office/drawing/2014/main" id="{8EBD4F0E-E115-2602-3904-6BE7C13796E0}"/>
              </a:ext>
            </a:extLst>
          </p:cNvPr>
          <p:cNvSpPr>
            <a:spLocks noGrp="1"/>
          </p:cNvSpPr>
          <p:nvPr>
            <p:ph idx="1"/>
          </p:nvPr>
        </p:nvSpPr>
        <p:spPr>
          <a:xfrm>
            <a:off x="3783725" y="1830356"/>
            <a:ext cx="3552496" cy="1647697"/>
          </a:xfrm>
        </p:spPr>
        <p:txBody>
          <a:bodyPr>
            <a:normAutofit fontScale="55000" lnSpcReduction="20000"/>
          </a:bodyPr>
          <a:lstStyle/>
          <a:p>
            <a:pPr marL="0" indent="0">
              <a:buNone/>
            </a:pPr>
            <a:r>
              <a:rPr lang="fr-FR" b="1" i="1" dirty="0"/>
              <a:t>Algorithmes</a:t>
            </a:r>
          </a:p>
          <a:p>
            <a:r>
              <a:rPr lang="fr-FR" dirty="0"/>
              <a:t>Word-</a:t>
            </a:r>
            <a:r>
              <a:rPr lang="fr-FR" dirty="0" err="1"/>
              <a:t>piece</a:t>
            </a:r>
            <a:r>
              <a:rPr lang="fr-FR" dirty="0"/>
              <a:t> (Bert, </a:t>
            </a:r>
            <a:r>
              <a:rPr lang="fr-FR" dirty="0" err="1"/>
              <a:t>Distilbert</a:t>
            </a:r>
            <a:r>
              <a:rPr lang="fr-FR" dirty="0"/>
              <a:t>, </a:t>
            </a:r>
            <a:r>
              <a:rPr lang="fr-FR" dirty="0" err="1"/>
              <a:t>Electra</a:t>
            </a:r>
            <a:r>
              <a:rPr lang="fr-FR" dirty="0"/>
              <a:t>)</a:t>
            </a:r>
          </a:p>
          <a:p>
            <a:r>
              <a:rPr lang="fr-FR" dirty="0"/>
              <a:t>Byte-pair</a:t>
            </a:r>
          </a:p>
          <a:p>
            <a:r>
              <a:rPr lang="fr-FR" dirty="0" err="1"/>
              <a:t>Unigram</a:t>
            </a:r>
            <a:endParaRPr lang="fr-FR" dirty="0"/>
          </a:p>
          <a:p>
            <a:r>
              <a:rPr lang="fr-FR" dirty="0" err="1"/>
              <a:t>Sentencepiece</a:t>
            </a:r>
            <a:endParaRPr lang="fr-FR" dirty="0"/>
          </a:p>
        </p:txBody>
      </p:sp>
      <p:sp>
        <p:nvSpPr>
          <p:cNvPr id="4" name="Espace réservé du contenu 2">
            <a:extLst>
              <a:ext uri="{FF2B5EF4-FFF2-40B4-BE49-F238E27FC236}">
                <a16:creationId xmlns:a16="http://schemas.microsoft.com/office/drawing/2014/main" id="{8EB0715C-CE9F-A4FE-B6B1-36AEB5B33E7F}"/>
              </a:ext>
            </a:extLst>
          </p:cNvPr>
          <p:cNvSpPr txBox="1">
            <a:spLocks/>
          </p:cNvSpPr>
          <p:nvPr/>
        </p:nvSpPr>
        <p:spPr>
          <a:xfrm>
            <a:off x="591703" y="1786416"/>
            <a:ext cx="2811518" cy="3560580"/>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Comment gérer ?</a:t>
            </a:r>
          </a:p>
          <a:p>
            <a:r>
              <a:rPr lang="fr-FR" dirty="0"/>
              <a:t>Erreurs d’</a:t>
            </a:r>
            <a:r>
              <a:rPr lang="fr-FR" dirty="0" err="1"/>
              <a:t>ortographe</a:t>
            </a:r>
            <a:r>
              <a:rPr lang="fr-FR" dirty="0"/>
              <a:t>?</a:t>
            </a:r>
          </a:p>
          <a:p>
            <a:r>
              <a:rPr lang="fr-FR" dirty="0"/>
              <a:t>UNK?</a:t>
            </a:r>
          </a:p>
          <a:p>
            <a:r>
              <a:rPr lang="fr-FR" dirty="0"/>
              <a:t>Mots peu fréquents?</a:t>
            </a:r>
          </a:p>
          <a:p>
            <a:r>
              <a:rPr lang="fr-FR" dirty="0"/>
              <a:t>Mots très similaires</a:t>
            </a:r>
          </a:p>
          <a:p>
            <a:r>
              <a:rPr lang="fr-FR" dirty="0"/>
              <a:t>Vocabulaire très large</a:t>
            </a:r>
          </a:p>
          <a:p>
            <a:pPr marL="0" indent="0">
              <a:buNone/>
            </a:pPr>
            <a:endParaRPr lang="fr-FR" b="1" dirty="0"/>
          </a:p>
          <a:p>
            <a:pPr marL="0" indent="0">
              <a:buNone/>
            </a:pPr>
            <a:r>
              <a:rPr lang="fr-FR" b="1" dirty="0"/>
              <a:t>Solutions</a:t>
            </a:r>
          </a:p>
          <a:p>
            <a:r>
              <a:rPr lang="fr-FR" dirty="0"/>
              <a:t>Utiliser l’espace/ponctuation ?</a:t>
            </a:r>
          </a:p>
          <a:p>
            <a:r>
              <a:rPr lang="fr-FR" dirty="0"/>
              <a:t>Séparer par charactères ?</a:t>
            </a:r>
          </a:p>
        </p:txBody>
      </p:sp>
      <p:pic>
        <p:nvPicPr>
          <p:cNvPr id="6" name="Image 5">
            <a:extLst>
              <a:ext uri="{FF2B5EF4-FFF2-40B4-BE49-F238E27FC236}">
                <a16:creationId xmlns:a16="http://schemas.microsoft.com/office/drawing/2014/main" id="{25E6CE66-78F0-DD09-33AA-BC5EE13B029B}"/>
              </a:ext>
            </a:extLst>
          </p:cNvPr>
          <p:cNvPicPr>
            <a:picLocks noChangeAspect="1"/>
          </p:cNvPicPr>
          <p:nvPr/>
        </p:nvPicPr>
        <p:blipFill>
          <a:blip r:embed="rId2"/>
          <a:stretch>
            <a:fillRect/>
          </a:stretch>
        </p:blipFill>
        <p:spPr>
          <a:xfrm>
            <a:off x="3920360" y="3617721"/>
            <a:ext cx="6579240" cy="1143201"/>
          </a:xfrm>
          <a:prstGeom prst="rect">
            <a:avLst/>
          </a:prstGeom>
        </p:spPr>
      </p:pic>
      <p:sp>
        <p:nvSpPr>
          <p:cNvPr id="7" name="Espace réservé du contenu 2">
            <a:extLst>
              <a:ext uri="{FF2B5EF4-FFF2-40B4-BE49-F238E27FC236}">
                <a16:creationId xmlns:a16="http://schemas.microsoft.com/office/drawing/2014/main" id="{35789B8B-8539-BDB1-1CC2-B33FA200A982}"/>
              </a:ext>
            </a:extLst>
          </p:cNvPr>
          <p:cNvSpPr txBox="1">
            <a:spLocks/>
          </p:cNvSpPr>
          <p:nvPr/>
        </p:nvSpPr>
        <p:spPr>
          <a:xfrm>
            <a:off x="7801304" y="1690688"/>
            <a:ext cx="3552496" cy="1647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i="1" dirty="0"/>
              <a:t>L’idée est de laisser les mots fréquents tels quels et traiter des mots inconnus</a:t>
            </a:r>
            <a:endParaRPr lang="fr-FR" dirty="0"/>
          </a:p>
        </p:txBody>
      </p:sp>
      <p:sp>
        <p:nvSpPr>
          <p:cNvPr id="8" name="Espace réservé du pied de page 7">
            <a:extLst>
              <a:ext uri="{FF2B5EF4-FFF2-40B4-BE49-F238E27FC236}">
                <a16:creationId xmlns:a16="http://schemas.microsoft.com/office/drawing/2014/main" id="{1585380B-630E-8C7B-19B4-4F7F757D6D8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4104A19-3F17-A64A-B5CB-451F71B185F3}"/>
              </a:ext>
            </a:extLst>
          </p:cNvPr>
          <p:cNvSpPr>
            <a:spLocks noGrp="1"/>
          </p:cNvSpPr>
          <p:nvPr>
            <p:ph type="sldNum" sz="quarter" idx="12"/>
          </p:nvPr>
        </p:nvSpPr>
        <p:spPr/>
        <p:txBody>
          <a:bodyPr/>
          <a:lstStyle/>
          <a:p>
            <a:fld id="{DBF78F6E-C9B6-AF4A-ADA2-B525441CD56A}" type="slidenum">
              <a:rPr lang="fr-FR" smtClean="0"/>
              <a:t>45</a:t>
            </a:fld>
            <a:endParaRPr lang="fr-FR"/>
          </a:p>
        </p:txBody>
      </p:sp>
    </p:spTree>
    <p:extLst>
      <p:ext uri="{BB962C8B-B14F-4D97-AF65-F5344CB8AC3E}">
        <p14:creationId xmlns:p14="http://schemas.microsoft.com/office/powerpoint/2010/main" val="1291404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448A1E-19B2-45E6-AFBA-59B2E7BCB578}"/>
              </a:ext>
            </a:extLst>
          </p:cNvPr>
          <p:cNvSpPr>
            <a:spLocks noGrp="1"/>
          </p:cNvSpPr>
          <p:nvPr>
            <p:ph type="title"/>
          </p:nvPr>
        </p:nvSpPr>
        <p:spPr>
          <a:xfrm>
            <a:off x="2231136" y="270031"/>
            <a:ext cx="7729728" cy="1188720"/>
          </a:xfrm>
        </p:spPr>
        <p:txBody>
          <a:bodyPr/>
          <a:lstStyle/>
          <a:p>
            <a:r>
              <a:rPr lang="fr-FR" dirty="0"/>
              <a:t>Evaluation des plongements</a:t>
            </a:r>
          </a:p>
        </p:txBody>
      </p:sp>
      <p:sp>
        <p:nvSpPr>
          <p:cNvPr id="3" name="Espace réservé du contenu 2">
            <a:extLst>
              <a:ext uri="{FF2B5EF4-FFF2-40B4-BE49-F238E27FC236}">
                <a16:creationId xmlns:a16="http://schemas.microsoft.com/office/drawing/2014/main" id="{B36454FF-281A-EFEE-449B-A1BACCC6EADA}"/>
              </a:ext>
            </a:extLst>
          </p:cNvPr>
          <p:cNvSpPr>
            <a:spLocks noGrp="1"/>
          </p:cNvSpPr>
          <p:nvPr>
            <p:ph idx="1"/>
          </p:nvPr>
        </p:nvSpPr>
        <p:spPr>
          <a:xfrm>
            <a:off x="370985" y="1934599"/>
            <a:ext cx="2729567" cy="3678303"/>
          </a:xfrm>
        </p:spPr>
        <p:txBody>
          <a:bodyPr>
            <a:normAutofit fontScale="70000" lnSpcReduction="20000"/>
          </a:bodyPr>
          <a:lstStyle/>
          <a:p>
            <a:pPr marL="0" indent="0">
              <a:buNone/>
            </a:pPr>
            <a:r>
              <a:rPr lang="fr-FR" b="1" i="1" dirty="0"/>
              <a:t>Evaluation extrinsèque</a:t>
            </a:r>
          </a:p>
          <a:p>
            <a:r>
              <a:rPr lang="fr-FR" dirty="0"/>
              <a:t>On étudie la performance des plongements lorsqu’ils sont utilisés pour une autre tâche. </a:t>
            </a:r>
            <a:r>
              <a:rPr lang="fr-FR" dirty="0">
                <a:effectLst/>
              </a:rPr>
              <a:t>On peut mesurer l'apport de plongements pré entraînés au sein d'un réseau de neurones pour une tâche de </a:t>
            </a:r>
            <a:r>
              <a:rPr lang="fr-FR" dirty="0" err="1">
                <a:effectLst/>
              </a:rPr>
              <a:t>tagging</a:t>
            </a:r>
            <a:r>
              <a:rPr lang="fr-FR" dirty="0">
                <a:effectLst/>
              </a:rPr>
              <a:t>, de </a:t>
            </a:r>
            <a:r>
              <a:rPr lang="fr-FR" dirty="0" err="1">
                <a:effectLst/>
              </a:rPr>
              <a:t>parsing</a:t>
            </a:r>
            <a:r>
              <a:rPr lang="fr-FR" dirty="0"/>
              <a:t> …</a:t>
            </a:r>
            <a:endParaRPr lang="fr-FR" dirty="0">
              <a:effectLst/>
            </a:endParaRPr>
          </a:p>
          <a:p>
            <a:pPr marL="0" indent="0">
              <a:buNone/>
            </a:pPr>
            <a:endParaRPr lang="fr-FR" dirty="0"/>
          </a:p>
        </p:txBody>
      </p:sp>
      <p:sp>
        <p:nvSpPr>
          <p:cNvPr id="4" name="Espace réservé du contenu 2">
            <a:extLst>
              <a:ext uri="{FF2B5EF4-FFF2-40B4-BE49-F238E27FC236}">
                <a16:creationId xmlns:a16="http://schemas.microsoft.com/office/drawing/2014/main" id="{E72E395B-8F20-B9CF-769D-28EE21124A0A}"/>
              </a:ext>
            </a:extLst>
          </p:cNvPr>
          <p:cNvSpPr txBox="1">
            <a:spLocks/>
          </p:cNvSpPr>
          <p:nvPr/>
        </p:nvSpPr>
        <p:spPr>
          <a:xfrm>
            <a:off x="3090044" y="2327640"/>
            <a:ext cx="3335191" cy="4136222"/>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b="1" i="1" dirty="0">
                <a:solidFill>
                  <a:schemeClr val="tx1"/>
                </a:solidFill>
              </a:rPr>
              <a:t>Evaluation </a:t>
            </a:r>
            <a:r>
              <a:rPr lang="fr-FR" b="1" i="1" dirty="0" err="1">
                <a:solidFill>
                  <a:schemeClr val="tx1"/>
                </a:solidFill>
              </a:rPr>
              <a:t>intrinséque</a:t>
            </a:r>
            <a:endParaRPr lang="fr-FR" b="1" i="1" dirty="0">
              <a:solidFill>
                <a:schemeClr val="tx1"/>
              </a:solidFill>
            </a:endParaRPr>
          </a:p>
          <a:p>
            <a:pPr marL="342900" indent="-342900">
              <a:buFont typeface="+mj-lt"/>
              <a:buAutoNum type="alphaLcParenR"/>
            </a:pPr>
            <a:r>
              <a:rPr lang="fr-FR" i="1" dirty="0">
                <a:solidFill>
                  <a:schemeClr val="tx1"/>
                </a:solidFill>
              </a:rPr>
              <a:t>La corrélation entre deux mesures</a:t>
            </a:r>
          </a:p>
          <a:p>
            <a:pPr lvl="1">
              <a:buFontTx/>
              <a:buChar char="-"/>
            </a:pPr>
            <a:r>
              <a:rPr lang="fr-FR" i="1" dirty="0">
                <a:solidFill>
                  <a:schemeClr val="tx1"/>
                </a:solidFill>
              </a:rPr>
              <a:t>Similarité cosinus</a:t>
            </a:r>
          </a:p>
          <a:p>
            <a:pPr lvl="1">
              <a:buFontTx/>
              <a:buChar char="-"/>
            </a:pPr>
            <a:r>
              <a:rPr lang="fr-FR" i="1" dirty="0">
                <a:solidFill>
                  <a:schemeClr val="tx1"/>
                </a:solidFill>
              </a:rPr>
              <a:t>Similarité évaluée par les humains</a:t>
            </a:r>
          </a:p>
          <a:p>
            <a:pPr marL="324000" lvl="1" indent="0">
              <a:buNone/>
            </a:pPr>
            <a:r>
              <a:rPr lang="fr-FR" i="1" dirty="0">
                <a:solidFill>
                  <a:schemeClr val="tx1"/>
                </a:solidFill>
              </a:rPr>
              <a:t>Le coefficient de similarité de Spearman</a:t>
            </a:r>
          </a:p>
          <a:p>
            <a:pPr marL="342900" indent="-342900">
              <a:buFont typeface="+mj-lt"/>
              <a:buAutoNum type="alphaLcParenR"/>
            </a:pPr>
            <a:r>
              <a:rPr lang="fr-FR" i="1" dirty="0">
                <a:solidFill>
                  <a:schemeClr val="tx1"/>
                </a:solidFill>
              </a:rPr>
              <a:t>Tâche d’analogie</a:t>
            </a:r>
          </a:p>
          <a:p>
            <a:pPr marL="0" indent="0">
              <a:buNone/>
            </a:pPr>
            <a:r>
              <a:rPr lang="fr-FR" dirty="0">
                <a:solidFill>
                  <a:schemeClr val="tx1"/>
                </a:solidFill>
                <a:effectLst/>
                <a:latin typeface="Helvetica" pitchFamily="2" charset="0"/>
              </a:rPr>
              <a:t>Par exemple on peut </a:t>
            </a:r>
            <a:r>
              <a:rPr lang="fr-FR" dirty="0" err="1">
                <a:solidFill>
                  <a:schemeClr val="tx1"/>
                </a:solidFill>
                <a:effectLst/>
                <a:latin typeface="Helvetica" pitchFamily="2" charset="0"/>
              </a:rPr>
              <a:t>consid</a:t>
            </a:r>
            <a:r>
              <a:rPr lang="fr-FR" dirty="0" err="1">
                <a:solidFill>
                  <a:schemeClr val="tx1"/>
                </a:solidFill>
                <a:latin typeface="Helvetica" pitchFamily="2" charset="0"/>
              </a:rPr>
              <a:t>è</a:t>
            </a:r>
            <a:r>
              <a:rPr lang="fr-FR" dirty="0" err="1">
                <a:solidFill>
                  <a:schemeClr val="tx1"/>
                </a:solidFill>
                <a:effectLst/>
                <a:latin typeface="Helvetica" pitchFamily="2" charset="0"/>
              </a:rPr>
              <a:t>rer</a:t>
            </a:r>
            <a:r>
              <a:rPr lang="fr-FR" dirty="0">
                <a:solidFill>
                  <a:schemeClr val="tx1"/>
                </a:solidFill>
                <a:effectLst/>
                <a:latin typeface="Helvetica" pitchFamily="2" charset="0"/>
              </a:rPr>
              <a:t> la relation  </a:t>
            </a:r>
            <a:r>
              <a:rPr lang="fr-FR" dirty="0">
                <a:solidFill>
                  <a:schemeClr val="tx1"/>
                </a:solidFill>
                <a:latin typeface="Helvetica" pitchFamily="2" charset="0"/>
              </a:rPr>
              <a:t>ê</a:t>
            </a:r>
            <a:r>
              <a:rPr lang="fr-FR" dirty="0">
                <a:solidFill>
                  <a:schemeClr val="tx1"/>
                </a:solidFill>
                <a:effectLst/>
                <a:latin typeface="Helvetica" pitchFamily="2" charset="0"/>
              </a:rPr>
              <a:t>tre la capitale de, et le quadruplet Paris : France - Rome : Italie</a:t>
            </a:r>
          </a:p>
          <a:p>
            <a:pPr marL="0" indent="0">
              <a:buNone/>
            </a:pPr>
            <a:endParaRPr lang="fr-FR" i="1" dirty="0"/>
          </a:p>
          <a:p>
            <a:pPr>
              <a:buFontTx/>
              <a:buChar char="-"/>
            </a:pPr>
            <a:endParaRPr lang="fr-FR" b="1" i="1" dirty="0"/>
          </a:p>
          <a:p>
            <a:pPr marL="0" indent="0">
              <a:buFont typeface="Wingdings 2" panose="05020102010507070707" pitchFamily="18" charset="2"/>
              <a:buNone/>
            </a:pPr>
            <a:endParaRPr lang="fr-FR" dirty="0"/>
          </a:p>
        </p:txBody>
      </p:sp>
      <p:pic>
        <p:nvPicPr>
          <p:cNvPr id="5" name="Image 4">
            <a:extLst>
              <a:ext uri="{FF2B5EF4-FFF2-40B4-BE49-F238E27FC236}">
                <a16:creationId xmlns:a16="http://schemas.microsoft.com/office/drawing/2014/main" id="{745E6C86-2E0D-2BD6-E754-10C1FB50F910}"/>
              </a:ext>
            </a:extLst>
          </p:cNvPr>
          <p:cNvPicPr>
            <a:picLocks noChangeAspect="1"/>
          </p:cNvPicPr>
          <p:nvPr/>
        </p:nvPicPr>
        <p:blipFill>
          <a:blip r:embed="rId2"/>
          <a:stretch>
            <a:fillRect/>
          </a:stretch>
        </p:blipFill>
        <p:spPr>
          <a:xfrm>
            <a:off x="6425235" y="2108997"/>
            <a:ext cx="5395780" cy="2640005"/>
          </a:xfrm>
          <a:prstGeom prst="rect">
            <a:avLst/>
          </a:prstGeom>
        </p:spPr>
      </p:pic>
      <p:sp>
        <p:nvSpPr>
          <p:cNvPr id="6" name="Espace réservé du pied de page 5">
            <a:extLst>
              <a:ext uri="{FF2B5EF4-FFF2-40B4-BE49-F238E27FC236}">
                <a16:creationId xmlns:a16="http://schemas.microsoft.com/office/drawing/2014/main" id="{C69CF256-439E-636F-FDB5-C3A875F0B0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AA542C3-3970-112F-B7AC-699376048940}"/>
              </a:ext>
            </a:extLst>
          </p:cNvPr>
          <p:cNvSpPr>
            <a:spLocks noGrp="1"/>
          </p:cNvSpPr>
          <p:nvPr>
            <p:ph type="sldNum" sz="quarter" idx="12"/>
          </p:nvPr>
        </p:nvSpPr>
        <p:spPr/>
        <p:txBody>
          <a:bodyPr/>
          <a:lstStyle/>
          <a:p>
            <a:fld id="{DBF78F6E-C9B6-AF4A-ADA2-B525441CD56A}" type="slidenum">
              <a:rPr lang="fr-FR" smtClean="0"/>
              <a:t>46</a:t>
            </a:fld>
            <a:endParaRPr lang="fr-FR"/>
          </a:p>
        </p:txBody>
      </p:sp>
    </p:spTree>
    <p:extLst>
      <p:ext uri="{BB962C8B-B14F-4D97-AF65-F5344CB8AC3E}">
        <p14:creationId xmlns:p14="http://schemas.microsoft.com/office/powerpoint/2010/main" val="1388125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4498D3-BCFA-C29F-8038-8E035F30A137}"/>
              </a:ext>
            </a:extLst>
          </p:cNvPr>
          <p:cNvSpPr>
            <a:spLocks noGrp="1"/>
          </p:cNvSpPr>
          <p:nvPr>
            <p:ph type="title"/>
          </p:nvPr>
        </p:nvSpPr>
        <p:spPr>
          <a:xfrm>
            <a:off x="581192" y="207947"/>
            <a:ext cx="11127331" cy="1188720"/>
          </a:xfrm>
        </p:spPr>
        <p:txBody>
          <a:bodyPr>
            <a:normAutofit fontScale="90000"/>
          </a:bodyPr>
          <a:lstStyle/>
          <a:p>
            <a:r>
              <a:rPr lang="fr-FR" dirty="0" err="1"/>
              <a:t>Feature</a:t>
            </a:r>
            <a:r>
              <a:rPr lang="fr-FR" dirty="0"/>
              <a:t> Engineering (</a:t>
            </a:r>
            <a:r>
              <a:rPr lang="fr-FR" dirty="0">
                <a:effectLst/>
              </a:rPr>
              <a:t>l'ingénierie des caractéristiques)</a:t>
            </a:r>
            <a:endParaRPr lang="fr-FR" dirty="0"/>
          </a:p>
        </p:txBody>
      </p:sp>
      <p:sp>
        <p:nvSpPr>
          <p:cNvPr id="3" name="Espace réservé du contenu 2">
            <a:extLst>
              <a:ext uri="{FF2B5EF4-FFF2-40B4-BE49-F238E27FC236}">
                <a16:creationId xmlns:a16="http://schemas.microsoft.com/office/drawing/2014/main" id="{659AB03F-FCCA-B42A-1F68-4E9BD08EBBB9}"/>
              </a:ext>
            </a:extLst>
          </p:cNvPr>
          <p:cNvSpPr>
            <a:spLocks noGrp="1"/>
          </p:cNvSpPr>
          <p:nvPr>
            <p:ph idx="1"/>
          </p:nvPr>
        </p:nvSpPr>
        <p:spPr>
          <a:xfrm>
            <a:off x="581192" y="1841158"/>
            <a:ext cx="11029615" cy="4017642"/>
          </a:xfrm>
        </p:spPr>
        <p:txBody>
          <a:bodyPr/>
          <a:lstStyle/>
          <a:p>
            <a:pPr marL="0" indent="0">
              <a:buNone/>
            </a:pPr>
            <a:r>
              <a:rPr lang="fr-FR" b="1" i="1" dirty="0"/>
              <a:t>Comment donner du sens aux données ?</a:t>
            </a:r>
          </a:p>
          <a:p>
            <a:pPr marL="0" indent="0">
              <a:buNone/>
            </a:pPr>
            <a:r>
              <a:rPr lang="fr-FR" b="1" i="1" dirty="0"/>
              <a:t>Données brutes            Prédiction </a:t>
            </a:r>
          </a:p>
          <a:p>
            <a:pPr marL="0" indent="0">
              <a:buNone/>
            </a:pPr>
            <a:endParaRPr lang="fr-FR" b="1" i="1" dirty="0"/>
          </a:p>
          <a:p>
            <a:r>
              <a:rPr lang="fr-FR" i="1" dirty="0"/>
              <a:t>Quelles </a:t>
            </a:r>
            <a:r>
              <a:rPr lang="fr-FR" i="1" dirty="0" err="1"/>
              <a:t>caractériques</a:t>
            </a:r>
            <a:r>
              <a:rPr lang="fr-FR" i="1" dirty="0"/>
              <a:t> choisir ?</a:t>
            </a:r>
          </a:p>
          <a:p>
            <a:r>
              <a:rPr lang="fr-FR" i="1" dirty="0"/>
              <a:t>Comment les transformer ?</a:t>
            </a:r>
          </a:p>
          <a:p>
            <a:r>
              <a:rPr lang="fr-FR" i="1" dirty="0"/>
              <a:t>Pouvons nous en créer de nouvelles ?</a:t>
            </a:r>
          </a:p>
          <a:p>
            <a:r>
              <a:rPr lang="fr-FR" i="1" dirty="0"/>
              <a:t>Que faire des données manquantes ?</a:t>
            </a:r>
          </a:p>
          <a:p>
            <a:pPr marL="0" indent="0">
              <a:buNone/>
            </a:pPr>
            <a:endParaRPr lang="fr-FR" b="1" i="1" dirty="0"/>
          </a:p>
          <a:p>
            <a:pPr marL="0" indent="0">
              <a:buNone/>
            </a:pPr>
            <a:endParaRPr lang="fr-FR" i="1" dirty="0"/>
          </a:p>
          <a:p>
            <a:pPr marL="0" indent="0">
              <a:buNone/>
            </a:pPr>
            <a:endParaRPr lang="fr-FR" i="1" dirty="0"/>
          </a:p>
        </p:txBody>
      </p:sp>
      <p:cxnSp>
        <p:nvCxnSpPr>
          <p:cNvPr id="7" name="Connecteur droit avec flèche 6">
            <a:extLst>
              <a:ext uri="{FF2B5EF4-FFF2-40B4-BE49-F238E27FC236}">
                <a16:creationId xmlns:a16="http://schemas.microsoft.com/office/drawing/2014/main" id="{2A4F93F5-9E93-6312-E7D7-CDE977C0389C}"/>
              </a:ext>
            </a:extLst>
          </p:cNvPr>
          <p:cNvCxnSpPr/>
          <p:nvPr/>
        </p:nvCxnSpPr>
        <p:spPr>
          <a:xfrm>
            <a:off x="3146091" y="2611928"/>
            <a:ext cx="531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pied de page 3">
            <a:extLst>
              <a:ext uri="{FF2B5EF4-FFF2-40B4-BE49-F238E27FC236}">
                <a16:creationId xmlns:a16="http://schemas.microsoft.com/office/drawing/2014/main" id="{599FDA68-B594-6F4F-751A-46671EFCF4E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49F5D15-CEE1-7605-1B1A-D019EEEE9164}"/>
              </a:ext>
            </a:extLst>
          </p:cNvPr>
          <p:cNvSpPr>
            <a:spLocks noGrp="1"/>
          </p:cNvSpPr>
          <p:nvPr>
            <p:ph type="sldNum" sz="quarter" idx="12"/>
          </p:nvPr>
        </p:nvSpPr>
        <p:spPr/>
        <p:txBody>
          <a:bodyPr/>
          <a:lstStyle/>
          <a:p>
            <a:fld id="{DBF78F6E-C9B6-AF4A-ADA2-B525441CD56A}" type="slidenum">
              <a:rPr lang="fr-FR" smtClean="0"/>
              <a:t>47</a:t>
            </a:fld>
            <a:endParaRPr lang="fr-FR"/>
          </a:p>
        </p:txBody>
      </p:sp>
    </p:spTree>
    <p:extLst>
      <p:ext uri="{BB962C8B-B14F-4D97-AF65-F5344CB8AC3E}">
        <p14:creationId xmlns:p14="http://schemas.microsoft.com/office/powerpoint/2010/main" val="3342474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669106-369C-4171-88B8-2C38ACA14284}"/>
              </a:ext>
            </a:extLst>
          </p:cNvPr>
          <p:cNvSpPr>
            <a:spLocks noGrp="1"/>
          </p:cNvSpPr>
          <p:nvPr>
            <p:ph type="title"/>
          </p:nvPr>
        </p:nvSpPr>
        <p:spPr>
          <a:xfrm>
            <a:off x="199291" y="563949"/>
            <a:ext cx="10515600" cy="662782"/>
          </a:xfrm>
        </p:spPr>
        <p:txBody>
          <a:bodyPr>
            <a:normAutofit fontScale="90000"/>
          </a:bodyPr>
          <a:lstStyle/>
          <a:p>
            <a:r>
              <a:rPr lang="fr-FR" b="1" dirty="0" err="1">
                <a:solidFill>
                  <a:schemeClr val="tx2"/>
                </a:solidFill>
                <a:latin typeface="+mn-lt"/>
              </a:rPr>
              <a:t>Feature</a:t>
            </a:r>
            <a:r>
              <a:rPr lang="fr-FR" b="1" dirty="0">
                <a:solidFill>
                  <a:schemeClr val="tx2"/>
                </a:solidFill>
                <a:latin typeface="+mn-lt"/>
              </a:rPr>
              <a:t> engineering</a:t>
            </a:r>
            <a:br>
              <a:rPr lang="fr-FR" b="1" dirty="0">
                <a:solidFill>
                  <a:schemeClr val="tx2"/>
                </a:solidFill>
                <a:latin typeface="+mn-lt"/>
              </a:rPr>
            </a:br>
            <a:endParaRPr lang="fr-FR" b="1" dirty="0">
              <a:solidFill>
                <a:schemeClr val="tx2"/>
              </a:solidFill>
              <a:latin typeface="+mn-lt"/>
            </a:endParaRPr>
          </a:p>
        </p:txBody>
      </p:sp>
      <p:sp>
        <p:nvSpPr>
          <p:cNvPr id="3" name="Rectangle 2">
            <a:extLst>
              <a:ext uri="{FF2B5EF4-FFF2-40B4-BE49-F238E27FC236}">
                <a16:creationId xmlns:a16="http://schemas.microsoft.com/office/drawing/2014/main" id="{9E87AC10-12E5-012A-627A-E85404542109}"/>
              </a:ext>
            </a:extLst>
          </p:cNvPr>
          <p:cNvSpPr/>
          <p:nvPr/>
        </p:nvSpPr>
        <p:spPr>
          <a:xfrm>
            <a:off x="304800" y="1100103"/>
            <a:ext cx="8878957" cy="8877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La création et la transformation des attributs (</a:t>
            </a:r>
            <a:r>
              <a:rPr lang="fr-FR" dirty="0" err="1"/>
              <a:t>features</a:t>
            </a:r>
            <a:r>
              <a:rPr lang="fr-FR" dirty="0"/>
              <a:t>) communs aux données dans le jeu pour rendre le modèle le plus efficace possible</a:t>
            </a:r>
          </a:p>
        </p:txBody>
      </p:sp>
      <p:sp>
        <p:nvSpPr>
          <p:cNvPr id="4" name="Rectangle 3">
            <a:extLst>
              <a:ext uri="{FF2B5EF4-FFF2-40B4-BE49-F238E27FC236}">
                <a16:creationId xmlns:a16="http://schemas.microsoft.com/office/drawing/2014/main" id="{CD663DE3-FE4B-90A6-BCC2-5DE4A747D04B}"/>
              </a:ext>
            </a:extLst>
          </p:cNvPr>
          <p:cNvSpPr/>
          <p:nvPr/>
        </p:nvSpPr>
        <p:spPr>
          <a:xfrm>
            <a:off x="304800" y="2305878"/>
            <a:ext cx="6427304" cy="4227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BE3BBF0-FFE9-A586-D175-04B9ECAC90EA}"/>
              </a:ext>
            </a:extLst>
          </p:cNvPr>
          <p:cNvSpPr/>
          <p:nvPr/>
        </p:nvSpPr>
        <p:spPr>
          <a:xfrm>
            <a:off x="199291" y="2319130"/>
            <a:ext cx="6334539" cy="21601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fr-FR" dirty="0"/>
              <a:t>Créer des plongements lexicaux (</a:t>
            </a:r>
            <a:r>
              <a:rPr lang="fr-FR" dirty="0" err="1"/>
              <a:t>word</a:t>
            </a:r>
            <a:r>
              <a:rPr lang="fr-FR" dirty="0"/>
              <a:t> </a:t>
            </a:r>
            <a:r>
              <a:rPr lang="fr-FR" dirty="0" err="1"/>
              <a:t>embeddings</a:t>
            </a:r>
            <a:r>
              <a:rPr lang="fr-FR" dirty="0"/>
              <a:t>) pour un mot ou pour une séquence</a:t>
            </a:r>
          </a:p>
          <a:p>
            <a:pPr marL="285750" indent="-285750">
              <a:buFont typeface="Arial" panose="020B0604020202020204" pitchFamily="34" charset="0"/>
              <a:buChar char="•"/>
            </a:pPr>
            <a:r>
              <a:rPr lang="fr-FR" dirty="0"/>
              <a:t>Ajouter les étiquettes POS </a:t>
            </a:r>
          </a:p>
          <a:p>
            <a:pPr marL="285750" indent="-285750">
              <a:buFont typeface="Arial" panose="020B0604020202020204" pitchFamily="34" charset="0"/>
              <a:buChar char="•"/>
            </a:pPr>
            <a:r>
              <a:rPr lang="fr-FR" dirty="0"/>
              <a:t>Ajouter des topics présent</a:t>
            </a:r>
          </a:p>
          <a:p>
            <a:pPr marL="285750" indent="-285750">
              <a:buFont typeface="Arial" panose="020B0604020202020204" pitchFamily="34" charset="0"/>
              <a:buChar char="•"/>
            </a:pPr>
            <a:r>
              <a:rPr lang="fr-FR" dirty="0"/>
              <a:t>Ajouter le numéro de cluster</a:t>
            </a:r>
          </a:p>
          <a:p>
            <a:pPr marL="285750" indent="-285750">
              <a:buFont typeface="Arial" panose="020B0604020202020204" pitchFamily="34" charset="0"/>
              <a:buChar char="•"/>
            </a:pPr>
            <a:r>
              <a:rPr lang="fr-FR" dirty="0"/>
              <a:t>Ajouter les entités NER (type des entités)</a:t>
            </a:r>
          </a:p>
          <a:p>
            <a:pPr marL="285750" indent="-285750">
              <a:buFont typeface="Arial" panose="020B0604020202020204" pitchFamily="34" charset="0"/>
              <a:buChar char="•"/>
            </a:pPr>
            <a:r>
              <a:rPr lang="fr-FR" dirty="0"/>
              <a:t>Ajouter des métadonnées</a:t>
            </a:r>
          </a:p>
        </p:txBody>
      </p:sp>
      <p:sp>
        <p:nvSpPr>
          <p:cNvPr id="6" name="Rectangle : coins arrondis 5">
            <a:extLst>
              <a:ext uri="{FF2B5EF4-FFF2-40B4-BE49-F238E27FC236}">
                <a16:creationId xmlns:a16="http://schemas.microsoft.com/office/drawing/2014/main" id="{4ABFBF88-BB13-242F-2F26-3336C35A7443}"/>
              </a:ext>
            </a:extLst>
          </p:cNvPr>
          <p:cNvSpPr/>
          <p:nvPr/>
        </p:nvSpPr>
        <p:spPr>
          <a:xfrm>
            <a:off x="7434469" y="2425149"/>
            <a:ext cx="4174435" cy="17625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rgbClr val="202122"/>
                </a:solidFill>
                <a:effectLst/>
                <a:latin typeface="Calibri Light" panose="020F0302020204030204" pitchFamily="34" charset="0"/>
              </a:rPr>
              <a:t>L'encodage </a:t>
            </a:r>
            <a:r>
              <a:rPr lang="fr-FR" dirty="0" err="1">
                <a:solidFill>
                  <a:srgbClr val="202122"/>
                </a:solidFill>
                <a:effectLst/>
                <a:latin typeface="Calibri Light" panose="020F0302020204030204" pitchFamily="34" charset="0"/>
              </a:rPr>
              <a:t>one-hot</a:t>
            </a:r>
            <a:r>
              <a:rPr lang="fr-FR" dirty="0">
                <a:solidFill>
                  <a:srgbClr val="202122"/>
                </a:solidFill>
                <a:effectLst/>
                <a:latin typeface="Calibri Light" panose="020F0302020204030204" pitchFamily="34" charset="0"/>
              </a:rPr>
              <a:t> consiste à encoder une variable à n états sur n bits dont un seul prend la valeur 1, le numéro du bit valant 1 étant le numéro de l'état pris par la variable.</a:t>
            </a:r>
            <a:endParaRPr lang="fr-FR" u="sng" dirty="0"/>
          </a:p>
        </p:txBody>
      </p:sp>
      <p:graphicFrame>
        <p:nvGraphicFramePr>
          <p:cNvPr id="7" name="Tableau 7">
            <a:extLst>
              <a:ext uri="{FF2B5EF4-FFF2-40B4-BE49-F238E27FC236}">
                <a16:creationId xmlns:a16="http://schemas.microsoft.com/office/drawing/2014/main" id="{676DABB9-49AB-E68B-9E10-4742CC92496D}"/>
              </a:ext>
            </a:extLst>
          </p:cNvPr>
          <p:cNvGraphicFramePr>
            <a:graphicFrameLocks noGrp="1"/>
          </p:cNvGraphicFramePr>
          <p:nvPr/>
        </p:nvGraphicFramePr>
        <p:xfrm>
          <a:off x="304800" y="5135438"/>
          <a:ext cx="6427304" cy="370840"/>
        </p:xfrm>
        <a:graphic>
          <a:graphicData uri="http://schemas.openxmlformats.org/drawingml/2006/table">
            <a:tbl>
              <a:tblPr firstRow="1" bandRow="1">
                <a:tableStyleId>{F5AB1C69-6EDB-4FF4-983F-18BD219EF322}</a:tableStyleId>
              </a:tblPr>
              <a:tblGrid>
                <a:gridCol w="803413">
                  <a:extLst>
                    <a:ext uri="{9D8B030D-6E8A-4147-A177-3AD203B41FA5}">
                      <a16:colId xmlns:a16="http://schemas.microsoft.com/office/drawing/2014/main" val="4136145984"/>
                    </a:ext>
                  </a:extLst>
                </a:gridCol>
                <a:gridCol w="803413">
                  <a:extLst>
                    <a:ext uri="{9D8B030D-6E8A-4147-A177-3AD203B41FA5}">
                      <a16:colId xmlns:a16="http://schemas.microsoft.com/office/drawing/2014/main" val="199957723"/>
                    </a:ext>
                  </a:extLst>
                </a:gridCol>
                <a:gridCol w="803413">
                  <a:extLst>
                    <a:ext uri="{9D8B030D-6E8A-4147-A177-3AD203B41FA5}">
                      <a16:colId xmlns:a16="http://schemas.microsoft.com/office/drawing/2014/main" val="4104969690"/>
                    </a:ext>
                  </a:extLst>
                </a:gridCol>
                <a:gridCol w="803413">
                  <a:extLst>
                    <a:ext uri="{9D8B030D-6E8A-4147-A177-3AD203B41FA5}">
                      <a16:colId xmlns:a16="http://schemas.microsoft.com/office/drawing/2014/main" val="2596500325"/>
                    </a:ext>
                  </a:extLst>
                </a:gridCol>
                <a:gridCol w="803413">
                  <a:extLst>
                    <a:ext uri="{9D8B030D-6E8A-4147-A177-3AD203B41FA5}">
                      <a16:colId xmlns:a16="http://schemas.microsoft.com/office/drawing/2014/main" val="3486443632"/>
                    </a:ext>
                  </a:extLst>
                </a:gridCol>
                <a:gridCol w="803413">
                  <a:extLst>
                    <a:ext uri="{9D8B030D-6E8A-4147-A177-3AD203B41FA5}">
                      <a16:colId xmlns:a16="http://schemas.microsoft.com/office/drawing/2014/main" val="2315901950"/>
                    </a:ext>
                  </a:extLst>
                </a:gridCol>
                <a:gridCol w="803413">
                  <a:extLst>
                    <a:ext uri="{9D8B030D-6E8A-4147-A177-3AD203B41FA5}">
                      <a16:colId xmlns:a16="http://schemas.microsoft.com/office/drawing/2014/main" val="372033031"/>
                    </a:ext>
                  </a:extLst>
                </a:gridCol>
                <a:gridCol w="803413">
                  <a:extLst>
                    <a:ext uri="{9D8B030D-6E8A-4147-A177-3AD203B41FA5}">
                      <a16:colId xmlns:a16="http://schemas.microsoft.com/office/drawing/2014/main" val="1223800595"/>
                    </a:ext>
                  </a:extLst>
                </a:gridCol>
              </a:tblGrid>
              <a:tr h="370840">
                <a:tc>
                  <a:txBody>
                    <a:bodyPr/>
                    <a:lstStyle/>
                    <a:p>
                      <a:r>
                        <a:rPr lang="fr-FR" dirty="0"/>
                        <a:t>0.768</a:t>
                      </a:r>
                    </a:p>
                  </a:txBody>
                  <a:tcPr/>
                </a:tc>
                <a:tc>
                  <a:txBody>
                    <a:bodyPr/>
                    <a:lstStyle/>
                    <a:p>
                      <a:r>
                        <a:rPr lang="fr-FR" dirty="0"/>
                        <a:t>-0.678</a:t>
                      </a:r>
                    </a:p>
                  </a:txBody>
                  <a:tcPr/>
                </a:tc>
                <a:tc>
                  <a:txBody>
                    <a:bodyPr/>
                    <a:lstStyle/>
                    <a:p>
                      <a:r>
                        <a:rPr lang="fr-FR" dirty="0"/>
                        <a:t>0.554</a:t>
                      </a:r>
                    </a:p>
                  </a:txBody>
                  <a:tcPr/>
                </a:tc>
                <a:tc>
                  <a:txBody>
                    <a:bodyPr/>
                    <a:lstStyle/>
                    <a:p>
                      <a:r>
                        <a:rPr lang="fr-FR" dirty="0"/>
                        <a:t>0.123</a:t>
                      </a:r>
                    </a:p>
                  </a:txBody>
                  <a:tcPr/>
                </a:tc>
                <a:tc>
                  <a:txBody>
                    <a:bodyPr/>
                    <a:lstStyle/>
                    <a:p>
                      <a:r>
                        <a:rPr lang="fr-FR" dirty="0"/>
                        <a:t>0.897</a:t>
                      </a:r>
                    </a:p>
                  </a:txBody>
                  <a:tcPr/>
                </a:tc>
                <a:tc>
                  <a:txBody>
                    <a:bodyPr/>
                    <a:lstStyle/>
                    <a:p>
                      <a:r>
                        <a:rPr lang="fr-FR" dirty="0"/>
                        <a:t>0.776</a:t>
                      </a:r>
                    </a:p>
                  </a:txBody>
                  <a:tcPr/>
                </a:tc>
                <a:tc>
                  <a:txBody>
                    <a:bodyPr/>
                    <a:lstStyle/>
                    <a:p>
                      <a:r>
                        <a:rPr lang="fr-FR" dirty="0"/>
                        <a:t>0.112</a:t>
                      </a:r>
                    </a:p>
                  </a:txBody>
                  <a:tcPr/>
                </a:tc>
                <a:tc>
                  <a:txBody>
                    <a:bodyPr/>
                    <a:lstStyle/>
                    <a:p>
                      <a:r>
                        <a:rPr lang="fr-FR" dirty="0"/>
                        <a:t>0.887</a:t>
                      </a:r>
                    </a:p>
                  </a:txBody>
                  <a:tcPr/>
                </a:tc>
                <a:extLst>
                  <a:ext uri="{0D108BD9-81ED-4DB2-BD59-A6C34878D82A}">
                    <a16:rowId xmlns:a16="http://schemas.microsoft.com/office/drawing/2014/main" val="763580803"/>
                  </a:ext>
                </a:extLst>
              </a:tr>
            </a:tbl>
          </a:graphicData>
        </a:graphic>
      </p:graphicFrame>
      <p:sp>
        <p:nvSpPr>
          <p:cNvPr id="8" name="Signe Plus 7">
            <a:extLst>
              <a:ext uri="{FF2B5EF4-FFF2-40B4-BE49-F238E27FC236}">
                <a16:creationId xmlns:a16="http://schemas.microsoft.com/office/drawing/2014/main" id="{86281C55-8A6E-3B95-396B-1C9A6CFE60E7}"/>
              </a:ext>
            </a:extLst>
          </p:cNvPr>
          <p:cNvSpPr/>
          <p:nvPr/>
        </p:nvSpPr>
        <p:spPr>
          <a:xfrm>
            <a:off x="6917635" y="5055483"/>
            <a:ext cx="516834" cy="53008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9" name="Tableau 7">
            <a:extLst>
              <a:ext uri="{FF2B5EF4-FFF2-40B4-BE49-F238E27FC236}">
                <a16:creationId xmlns:a16="http://schemas.microsoft.com/office/drawing/2014/main" id="{965433A2-4E3C-F895-8CC3-8B71766C6535}"/>
              </a:ext>
            </a:extLst>
          </p:cNvPr>
          <p:cNvGraphicFramePr>
            <a:graphicFrameLocks noGrp="1"/>
          </p:cNvGraphicFramePr>
          <p:nvPr/>
        </p:nvGraphicFramePr>
        <p:xfrm>
          <a:off x="7722702" y="5135106"/>
          <a:ext cx="3597968" cy="370840"/>
        </p:xfrm>
        <a:graphic>
          <a:graphicData uri="http://schemas.openxmlformats.org/drawingml/2006/table">
            <a:tbl>
              <a:tblPr firstRow="1" bandRow="1">
                <a:tableStyleId>{F5AB1C69-6EDB-4FF4-983F-18BD219EF322}</a:tableStyleId>
              </a:tblPr>
              <a:tblGrid>
                <a:gridCol w="449746">
                  <a:extLst>
                    <a:ext uri="{9D8B030D-6E8A-4147-A177-3AD203B41FA5}">
                      <a16:colId xmlns:a16="http://schemas.microsoft.com/office/drawing/2014/main" val="4136145984"/>
                    </a:ext>
                  </a:extLst>
                </a:gridCol>
                <a:gridCol w="449746">
                  <a:extLst>
                    <a:ext uri="{9D8B030D-6E8A-4147-A177-3AD203B41FA5}">
                      <a16:colId xmlns:a16="http://schemas.microsoft.com/office/drawing/2014/main" val="199957723"/>
                    </a:ext>
                  </a:extLst>
                </a:gridCol>
                <a:gridCol w="449746">
                  <a:extLst>
                    <a:ext uri="{9D8B030D-6E8A-4147-A177-3AD203B41FA5}">
                      <a16:colId xmlns:a16="http://schemas.microsoft.com/office/drawing/2014/main" val="4104969690"/>
                    </a:ext>
                  </a:extLst>
                </a:gridCol>
                <a:gridCol w="449746">
                  <a:extLst>
                    <a:ext uri="{9D8B030D-6E8A-4147-A177-3AD203B41FA5}">
                      <a16:colId xmlns:a16="http://schemas.microsoft.com/office/drawing/2014/main" val="2596500325"/>
                    </a:ext>
                  </a:extLst>
                </a:gridCol>
                <a:gridCol w="449746">
                  <a:extLst>
                    <a:ext uri="{9D8B030D-6E8A-4147-A177-3AD203B41FA5}">
                      <a16:colId xmlns:a16="http://schemas.microsoft.com/office/drawing/2014/main" val="3486443632"/>
                    </a:ext>
                  </a:extLst>
                </a:gridCol>
                <a:gridCol w="449746">
                  <a:extLst>
                    <a:ext uri="{9D8B030D-6E8A-4147-A177-3AD203B41FA5}">
                      <a16:colId xmlns:a16="http://schemas.microsoft.com/office/drawing/2014/main" val="2315901950"/>
                    </a:ext>
                  </a:extLst>
                </a:gridCol>
                <a:gridCol w="449746">
                  <a:extLst>
                    <a:ext uri="{9D8B030D-6E8A-4147-A177-3AD203B41FA5}">
                      <a16:colId xmlns:a16="http://schemas.microsoft.com/office/drawing/2014/main" val="372033031"/>
                    </a:ext>
                  </a:extLst>
                </a:gridCol>
                <a:gridCol w="449746">
                  <a:extLst>
                    <a:ext uri="{9D8B030D-6E8A-4147-A177-3AD203B41FA5}">
                      <a16:colId xmlns:a16="http://schemas.microsoft.com/office/drawing/2014/main" val="1223800595"/>
                    </a:ext>
                  </a:extLst>
                </a:gridCol>
              </a:tblGrid>
              <a:tr h="370840">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763580803"/>
                  </a:ext>
                </a:extLst>
              </a:tr>
            </a:tbl>
          </a:graphicData>
        </a:graphic>
      </p:graphicFrame>
      <p:sp>
        <p:nvSpPr>
          <p:cNvPr id="13" name="Rectangle 12">
            <a:extLst>
              <a:ext uri="{FF2B5EF4-FFF2-40B4-BE49-F238E27FC236}">
                <a16:creationId xmlns:a16="http://schemas.microsoft.com/office/drawing/2014/main" id="{51F418FB-786D-8773-7862-5BCF1CC1ED64}"/>
              </a:ext>
            </a:extLst>
          </p:cNvPr>
          <p:cNvSpPr/>
          <p:nvPr/>
        </p:nvSpPr>
        <p:spPr>
          <a:xfrm>
            <a:off x="4989952" y="4492487"/>
            <a:ext cx="3220278" cy="4373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Représentation d’une séquence</a:t>
            </a:r>
          </a:p>
        </p:txBody>
      </p:sp>
      <p:sp>
        <p:nvSpPr>
          <p:cNvPr id="10" name="Espace réservé du pied de page 9">
            <a:extLst>
              <a:ext uri="{FF2B5EF4-FFF2-40B4-BE49-F238E27FC236}">
                <a16:creationId xmlns:a16="http://schemas.microsoft.com/office/drawing/2014/main" id="{A11C5441-0756-179F-9F7B-D716448DCEBE}"/>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366B1D9E-F76D-EAAA-6A5C-D2F6DB06EAC1}"/>
              </a:ext>
            </a:extLst>
          </p:cNvPr>
          <p:cNvSpPr>
            <a:spLocks noGrp="1"/>
          </p:cNvSpPr>
          <p:nvPr>
            <p:ph type="sldNum" sz="quarter" idx="12"/>
          </p:nvPr>
        </p:nvSpPr>
        <p:spPr/>
        <p:txBody>
          <a:bodyPr/>
          <a:lstStyle/>
          <a:p>
            <a:fld id="{DBF78F6E-C9B6-AF4A-ADA2-B525441CD56A}" type="slidenum">
              <a:rPr lang="fr-FR" smtClean="0"/>
              <a:t>48</a:t>
            </a:fld>
            <a:endParaRPr lang="fr-FR"/>
          </a:p>
        </p:txBody>
      </p:sp>
    </p:spTree>
    <p:extLst>
      <p:ext uri="{BB962C8B-B14F-4D97-AF65-F5344CB8AC3E}">
        <p14:creationId xmlns:p14="http://schemas.microsoft.com/office/powerpoint/2010/main" val="3598158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4CADA0-CE15-1073-3EE4-D7BA981550E0}"/>
              </a:ext>
            </a:extLst>
          </p:cNvPr>
          <p:cNvSpPr>
            <a:spLocks noGrp="1"/>
          </p:cNvSpPr>
          <p:nvPr>
            <p:ph type="title"/>
          </p:nvPr>
        </p:nvSpPr>
        <p:spPr/>
        <p:txBody>
          <a:bodyPr/>
          <a:lstStyle/>
          <a:p>
            <a:r>
              <a:rPr lang="fr-FR" dirty="0"/>
              <a:t>Références</a:t>
            </a:r>
          </a:p>
        </p:txBody>
      </p:sp>
      <p:sp>
        <p:nvSpPr>
          <p:cNvPr id="3" name="Espace réservé du contenu 2">
            <a:extLst>
              <a:ext uri="{FF2B5EF4-FFF2-40B4-BE49-F238E27FC236}">
                <a16:creationId xmlns:a16="http://schemas.microsoft.com/office/drawing/2014/main" id="{438CF05F-9E25-A74F-E1CB-EA6B0A31EF12}"/>
              </a:ext>
            </a:extLst>
          </p:cNvPr>
          <p:cNvSpPr>
            <a:spLocks noGrp="1"/>
          </p:cNvSpPr>
          <p:nvPr>
            <p:ph idx="1"/>
          </p:nvPr>
        </p:nvSpPr>
        <p:spPr>
          <a:xfrm>
            <a:off x="838200" y="1414144"/>
            <a:ext cx="10515600" cy="5443855"/>
          </a:xfrm>
        </p:spPr>
        <p:txBody>
          <a:bodyPr/>
          <a:lstStyle/>
          <a:p>
            <a:r>
              <a:rPr lang="fr-FR" dirty="0">
                <a:hlinkClick r:id="rId2"/>
              </a:rPr>
              <a:t>https://petrlorenc.github.io/ELMO/</a:t>
            </a:r>
            <a:endParaRPr lang="fr-FR" dirty="0"/>
          </a:p>
          <a:p>
            <a:r>
              <a:rPr lang="fr-FR" dirty="0">
                <a:hlinkClick r:id="rId3"/>
              </a:rPr>
              <a:t>https://datavalue-consulting.com/deep-learning-reseaux-neurones-recurrents-rnn/</a:t>
            </a:r>
            <a:endParaRPr lang="fr-FR" dirty="0"/>
          </a:p>
          <a:p>
            <a:r>
              <a:rPr lang="fr-FR" dirty="0">
                <a:hlinkClick r:id="rId4"/>
              </a:rPr>
              <a:t>https://ledatascientist.com/a-la-decouverte-du-transformer/</a:t>
            </a:r>
            <a:endParaRPr lang="fr-FR" dirty="0"/>
          </a:p>
          <a:p>
            <a:r>
              <a:rPr lang="fr-FR" dirty="0">
                <a:hlinkClick r:id="rId5"/>
              </a:rPr>
              <a:t>https://arxiv.org/abs/1706.03762</a:t>
            </a:r>
            <a:endParaRPr lang="fr-FR" dirty="0"/>
          </a:p>
          <a:p>
            <a:r>
              <a:rPr lang="fr-FR" dirty="0">
                <a:hlinkClick r:id="rId6"/>
              </a:rPr>
              <a:t>https://arxiv.org/abs/1911.03894</a:t>
            </a:r>
            <a:endParaRPr lang="fr-FR" dirty="0"/>
          </a:p>
          <a:p>
            <a:r>
              <a:rPr lang="fr-FR" dirty="0">
                <a:hlinkClick r:id="rId7"/>
              </a:rPr>
              <a:t>https://courses.engr.illinois.edu/cs447/fa2018/Slides/Lecture17HO.pdf</a:t>
            </a:r>
            <a:endParaRPr lang="fr-FR" dirty="0"/>
          </a:p>
          <a:p>
            <a:r>
              <a:rPr lang="fr-FR" dirty="0">
                <a:hlinkClick r:id="rId8"/>
              </a:rPr>
              <a:t>https://a-coles.github.io/2020/11/15/transformer-illustre.html</a:t>
            </a:r>
            <a:endParaRPr lang="fr-FR" dirty="0"/>
          </a:p>
          <a:p>
            <a:r>
              <a:rPr lang="fr-FR" dirty="0"/>
              <a:t>https://</a:t>
            </a:r>
            <a:r>
              <a:rPr lang="fr-FR" dirty="0" err="1"/>
              <a:t>www.youtube.com</a:t>
            </a:r>
            <a:r>
              <a:rPr lang="fr-FR" dirty="0"/>
              <a:t>/</a:t>
            </a:r>
            <a:r>
              <a:rPr lang="fr-FR" dirty="0" err="1"/>
              <a:t>watch?v</a:t>
            </a:r>
            <a:r>
              <a:rPr lang="fr-FR" dirty="0"/>
              <a:t>=</a:t>
            </a:r>
            <a:r>
              <a:rPr lang="fr-FR" dirty="0" err="1"/>
              <a:t>OyFJWRnt_AY</a:t>
            </a:r>
            <a:endParaRPr lang="fr-FR" dirty="0"/>
          </a:p>
          <a:p>
            <a:endParaRPr lang="fr-FR" dirty="0"/>
          </a:p>
          <a:p>
            <a:endParaRPr lang="fr-FR" dirty="0"/>
          </a:p>
        </p:txBody>
      </p:sp>
      <p:sp>
        <p:nvSpPr>
          <p:cNvPr id="4" name="Espace réservé du pied de page 3">
            <a:extLst>
              <a:ext uri="{FF2B5EF4-FFF2-40B4-BE49-F238E27FC236}">
                <a16:creationId xmlns:a16="http://schemas.microsoft.com/office/drawing/2014/main" id="{0E5F01E7-90B3-F276-8F07-5E095FFD1BD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518F2B0-5637-F825-9035-F299B2FF84B2}"/>
              </a:ext>
            </a:extLst>
          </p:cNvPr>
          <p:cNvSpPr>
            <a:spLocks noGrp="1"/>
          </p:cNvSpPr>
          <p:nvPr>
            <p:ph type="sldNum" sz="quarter" idx="12"/>
          </p:nvPr>
        </p:nvSpPr>
        <p:spPr/>
        <p:txBody>
          <a:bodyPr/>
          <a:lstStyle/>
          <a:p>
            <a:fld id="{DBF78F6E-C9B6-AF4A-ADA2-B525441CD56A}" type="slidenum">
              <a:rPr lang="fr-FR" smtClean="0"/>
              <a:t>49</a:t>
            </a:fld>
            <a:endParaRPr lang="fr-FR"/>
          </a:p>
        </p:txBody>
      </p:sp>
    </p:spTree>
    <p:extLst>
      <p:ext uri="{BB962C8B-B14F-4D97-AF65-F5344CB8AC3E}">
        <p14:creationId xmlns:p14="http://schemas.microsoft.com/office/powerpoint/2010/main" val="27048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04333F-E05E-286D-0474-73A879EC2037}"/>
              </a:ext>
            </a:extLst>
          </p:cNvPr>
          <p:cNvSpPr>
            <a:spLocks noGrp="1"/>
          </p:cNvSpPr>
          <p:nvPr>
            <p:ph type="title"/>
          </p:nvPr>
        </p:nvSpPr>
        <p:spPr>
          <a:xfrm>
            <a:off x="508000" y="255062"/>
            <a:ext cx="7729728" cy="1188720"/>
          </a:xfrm>
        </p:spPr>
        <p:txBody>
          <a:bodyPr/>
          <a:lstStyle/>
          <a:p>
            <a:r>
              <a:rPr lang="fr-FR" dirty="0"/>
              <a:t>Comment définir un mot ?</a:t>
            </a:r>
          </a:p>
        </p:txBody>
      </p:sp>
      <p:sp>
        <p:nvSpPr>
          <p:cNvPr id="3" name="Espace réservé du contenu 2">
            <a:extLst>
              <a:ext uri="{FF2B5EF4-FFF2-40B4-BE49-F238E27FC236}">
                <a16:creationId xmlns:a16="http://schemas.microsoft.com/office/drawing/2014/main" id="{6D79549E-33D0-93B7-4D33-4E1CF23A80C1}"/>
              </a:ext>
            </a:extLst>
          </p:cNvPr>
          <p:cNvSpPr>
            <a:spLocks noGrp="1"/>
          </p:cNvSpPr>
          <p:nvPr>
            <p:ph idx="1"/>
          </p:nvPr>
        </p:nvSpPr>
        <p:spPr>
          <a:xfrm>
            <a:off x="508000" y="1030475"/>
            <a:ext cx="4495306" cy="2607822"/>
          </a:xfrm>
        </p:spPr>
        <p:txBody>
          <a:bodyPr>
            <a:normAutofit fontScale="92500"/>
          </a:bodyPr>
          <a:lstStyle/>
          <a:p>
            <a:pPr marL="0" indent="0">
              <a:buNone/>
            </a:pPr>
            <a:endParaRPr lang="fr-FR" sz="2000" dirty="0">
              <a:solidFill>
                <a:schemeClr val="tx2"/>
              </a:solidFill>
              <a:effectLst/>
              <a:latin typeface="Calibri Light" panose="020F0302020204030204" pitchFamily="34" charset="0"/>
              <a:ea typeface="Helvetica Neue" panose="02000503000000020004" pitchFamily="2" charset="0"/>
              <a:cs typeface="Calibri Light" panose="020F0302020204030204" pitchFamily="34" charset="0"/>
            </a:endParaRPr>
          </a:p>
          <a:p>
            <a:pPr marL="0" indent="0">
              <a:buNone/>
            </a:pPr>
            <a:r>
              <a:rPr lang="fr-FR" dirty="0">
                <a:effectLst/>
                <a:latin typeface="Calibri Light" panose="020F0302020204030204" pitchFamily="34" charset="0"/>
                <a:ea typeface="Helvetica Neue" panose="02000503000000020004" pitchFamily="2" charset="0"/>
                <a:cs typeface="Calibri Light" panose="020F0302020204030204" pitchFamily="34" charset="0"/>
              </a:rPr>
              <a:t>Le plus simple </a:t>
            </a:r>
            <a:r>
              <a:rPr lang="fr-FR" dirty="0">
                <a:latin typeface="Calibri Light" panose="020F0302020204030204" pitchFamily="34" charset="0"/>
                <a:ea typeface="Helvetica Neue" panose="02000503000000020004" pitchFamily="2" charset="0"/>
                <a:cs typeface="Calibri Light" panose="020F0302020204030204" pitchFamily="34" charset="0"/>
              </a:rPr>
              <a:t>serait</a:t>
            </a:r>
            <a:r>
              <a:rPr lang="fr-FR" dirty="0">
                <a:effectLst/>
                <a:latin typeface="Calibri Light" panose="020F0302020204030204" pitchFamily="34" charset="0"/>
                <a:ea typeface="Helvetica Neue" panose="02000503000000020004" pitchFamily="2" charset="0"/>
                <a:cs typeface="Calibri Light" panose="020F0302020204030204" pitchFamily="34" charset="0"/>
              </a:rPr>
              <a:t> de considérer qu’un mot est formé par une suite de lettres, délimitée par des séparateurs.</a:t>
            </a:r>
          </a:p>
          <a:p>
            <a:pPr marL="0" indent="0">
              <a:buNone/>
            </a:pPr>
            <a:r>
              <a:rPr lang="fr-FR" dirty="0">
                <a:latin typeface="Calibri Light" panose="020F0302020204030204" pitchFamily="34" charset="0"/>
                <a:ea typeface="Helvetica Neue" panose="02000503000000020004" pitchFamily="2" charset="0"/>
                <a:cs typeface="Calibri Light" panose="020F0302020204030204" pitchFamily="34" charset="0"/>
              </a:rPr>
              <a:t>Mais !!??</a:t>
            </a:r>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pPr marL="324000" lvl="1" indent="0">
              <a:buNone/>
            </a:pPr>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endParaRPr lang="fr-FR" dirty="0">
              <a:latin typeface="Calibri Light" panose="020F0302020204030204" pitchFamily="34" charset="0"/>
              <a:ea typeface="Helvetica Neue" panose="02000503000000020004" pitchFamily="2" charset="0"/>
              <a:cs typeface="Calibri Light" panose="020F0302020204030204" pitchFamily="34" charset="0"/>
            </a:endParaRPr>
          </a:p>
        </p:txBody>
      </p:sp>
      <p:pic>
        <p:nvPicPr>
          <p:cNvPr id="9" name="Image 8" descr="Une image contenant texte&#10;&#10;Description générée automatiquement">
            <a:extLst>
              <a:ext uri="{FF2B5EF4-FFF2-40B4-BE49-F238E27FC236}">
                <a16:creationId xmlns:a16="http://schemas.microsoft.com/office/drawing/2014/main" id="{0728CB38-4858-9AB4-F6E0-9473CD964C0F}"/>
              </a:ext>
            </a:extLst>
          </p:cNvPr>
          <p:cNvPicPr>
            <a:picLocks noChangeAspect="1"/>
          </p:cNvPicPr>
          <p:nvPr/>
        </p:nvPicPr>
        <p:blipFill>
          <a:blip r:embed="rId2"/>
          <a:stretch>
            <a:fillRect/>
          </a:stretch>
        </p:blipFill>
        <p:spPr>
          <a:xfrm>
            <a:off x="508000" y="3638298"/>
            <a:ext cx="6386786" cy="1612900"/>
          </a:xfrm>
          <a:prstGeom prst="rect">
            <a:avLst/>
          </a:prstGeom>
        </p:spPr>
      </p:pic>
      <p:sp>
        <p:nvSpPr>
          <p:cNvPr id="4" name="Espace réservé du contenu 2">
            <a:extLst>
              <a:ext uri="{FF2B5EF4-FFF2-40B4-BE49-F238E27FC236}">
                <a16:creationId xmlns:a16="http://schemas.microsoft.com/office/drawing/2014/main" id="{B32E4F75-E8FA-6C62-8252-ABF2C14FBA96}"/>
              </a:ext>
            </a:extLst>
          </p:cNvPr>
          <p:cNvSpPr txBox="1">
            <a:spLocks/>
          </p:cNvSpPr>
          <p:nvPr/>
        </p:nvSpPr>
        <p:spPr>
          <a:xfrm>
            <a:off x="5221509" y="2001795"/>
            <a:ext cx="4495306" cy="260782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fr-FR" sz="2000" dirty="0">
              <a:latin typeface="Calibri Light" panose="020F0302020204030204" pitchFamily="34" charset="0"/>
              <a:ea typeface="Helvetica Neue" panose="02000503000000020004" pitchFamily="2" charset="0"/>
              <a:cs typeface="Calibri Light" panose="020F0302020204030204" pitchFamily="34" charset="0"/>
            </a:endParaRPr>
          </a:p>
          <a:p>
            <a:pPr marL="324000" lvl="1" indent="0">
              <a:buFont typeface="Wingdings 2" panose="05020102010507070707" pitchFamily="18" charset="2"/>
              <a:buNone/>
            </a:pPr>
            <a:endParaRPr lang="fr-FR" dirty="0">
              <a:latin typeface="Calibri Light" panose="020F0302020204030204" pitchFamily="34" charset="0"/>
              <a:ea typeface="Helvetica Neue" panose="02000503000000020004" pitchFamily="2" charset="0"/>
              <a:cs typeface="Calibri Light" panose="020F0302020204030204" pitchFamily="34" charset="0"/>
            </a:endParaRPr>
          </a:p>
          <a:p>
            <a:endParaRPr lang="fr-FR" dirty="0">
              <a:latin typeface="Calibri Light" panose="020F0302020204030204" pitchFamily="34" charset="0"/>
              <a:ea typeface="Helvetica Neue" panose="02000503000000020004" pitchFamily="2" charset="0"/>
              <a:cs typeface="Calibri Light" panose="020F0302020204030204" pitchFamily="34" charset="0"/>
            </a:endParaRPr>
          </a:p>
          <a:p>
            <a:endParaRPr lang="fr-FR" dirty="0">
              <a:latin typeface="Calibri Light" panose="020F0302020204030204" pitchFamily="34" charset="0"/>
              <a:ea typeface="Helvetica Neue" panose="02000503000000020004" pitchFamily="2" charset="0"/>
              <a:cs typeface="Calibri Light" panose="020F0302020204030204" pitchFamily="34" charset="0"/>
            </a:endParaRPr>
          </a:p>
          <a:p>
            <a:endParaRPr lang="fr-FR" dirty="0">
              <a:latin typeface="Calibri Light" panose="020F0302020204030204" pitchFamily="34" charset="0"/>
              <a:ea typeface="Helvetica Neue" panose="02000503000000020004" pitchFamily="2" charset="0"/>
              <a:cs typeface="Calibri Light" panose="020F0302020204030204" pitchFamily="34" charset="0"/>
            </a:endParaRPr>
          </a:p>
        </p:txBody>
      </p:sp>
      <p:sp>
        <p:nvSpPr>
          <p:cNvPr id="5" name="Espace réservé du contenu 2">
            <a:extLst>
              <a:ext uri="{FF2B5EF4-FFF2-40B4-BE49-F238E27FC236}">
                <a16:creationId xmlns:a16="http://schemas.microsoft.com/office/drawing/2014/main" id="{589AE62C-C68E-CA65-0C67-53DFF6F7029A}"/>
              </a:ext>
            </a:extLst>
          </p:cNvPr>
          <p:cNvSpPr txBox="1">
            <a:spLocks/>
          </p:cNvSpPr>
          <p:nvPr/>
        </p:nvSpPr>
        <p:spPr>
          <a:xfrm>
            <a:off x="6894786" y="1380550"/>
            <a:ext cx="5613303" cy="5065406"/>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fr-FR" sz="2400" b="1" dirty="0">
              <a:latin typeface="+mj-lt"/>
            </a:endParaRPr>
          </a:p>
          <a:p>
            <a:pPr marL="0" indent="0">
              <a:buNone/>
            </a:pPr>
            <a:r>
              <a:rPr lang="fr-FR" sz="3200" b="1" i="1" dirty="0">
                <a:solidFill>
                  <a:schemeClr val="tx1"/>
                </a:solidFill>
                <a:latin typeface="+mj-lt"/>
              </a:rPr>
              <a:t>Les ambiguïtés</a:t>
            </a:r>
            <a:endParaRPr lang="fr-FR" sz="3200" b="1" dirty="0">
              <a:solidFill>
                <a:schemeClr val="tx1"/>
              </a:solidFill>
              <a:latin typeface="+mj-lt"/>
            </a:endParaRPr>
          </a:p>
          <a:p>
            <a:pPr marL="0" indent="0">
              <a:buNone/>
            </a:pPr>
            <a:r>
              <a:rPr lang="fr-FR" sz="2400" b="1" dirty="0">
                <a:solidFill>
                  <a:schemeClr val="tx1"/>
                </a:solidFill>
                <a:latin typeface="+mj-lt"/>
              </a:rPr>
              <a:t>Les ambiguïtés lexicales</a:t>
            </a:r>
          </a:p>
          <a:p>
            <a:pPr lvl="1"/>
            <a:r>
              <a:rPr lang="fr-FR" sz="2400" dirty="0">
                <a:solidFill>
                  <a:schemeClr val="tx1"/>
                </a:solidFill>
                <a:latin typeface="+mj-lt"/>
              </a:rPr>
              <a:t>Polysémie</a:t>
            </a:r>
          </a:p>
          <a:p>
            <a:pPr marL="0" indent="0">
              <a:buNone/>
            </a:pPr>
            <a:r>
              <a:rPr lang="fr-FR" sz="2400" b="1" dirty="0">
                <a:solidFill>
                  <a:schemeClr val="tx1"/>
                </a:solidFill>
                <a:latin typeface="+mj-lt"/>
              </a:rPr>
              <a:t>Les ambiguïtés de structure </a:t>
            </a:r>
          </a:p>
          <a:p>
            <a:pPr lvl="1"/>
            <a:r>
              <a:rPr lang="fr-FR" sz="2400" dirty="0">
                <a:solidFill>
                  <a:schemeClr val="tx1"/>
                </a:solidFill>
                <a:latin typeface="+mj-lt"/>
              </a:rPr>
              <a:t>Jean a vu l’homme sur la colline avec un télescope. </a:t>
            </a:r>
          </a:p>
          <a:p>
            <a:pPr marL="0" indent="0">
              <a:buNone/>
            </a:pPr>
            <a:r>
              <a:rPr lang="fr-FR" sz="2400" dirty="0">
                <a:solidFill>
                  <a:schemeClr val="tx1"/>
                </a:solidFill>
                <a:latin typeface="+mj-lt"/>
              </a:rPr>
              <a:t> </a:t>
            </a:r>
            <a:r>
              <a:rPr lang="fr-FR" sz="2400" b="1" dirty="0">
                <a:solidFill>
                  <a:schemeClr val="tx1"/>
                </a:solidFill>
                <a:latin typeface="+mj-lt"/>
              </a:rPr>
              <a:t>Les ambiguïtés sémantiques </a:t>
            </a:r>
          </a:p>
          <a:p>
            <a:pPr lvl="1"/>
            <a:r>
              <a:rPr lang="fr-FR" sz="2400" dirty="0">
                <a:solidFill>
                  <a:schemeClr val="tx1"/>
                </a:solidFill>
                <a:latin typeface="+mj-lt"/>
              </a:rPr>
              <a:t>Tous les étudiants de cette école parlent deux langues. </a:t>
            </a:r>
          </a:p>
          <a:p>
            <a:pPr lvl="1"/>
            <a:endParaRPr lang="fr-FR" sz="2400" dirty="0"/>
          </a:p>
          <a:p>
            <a:pPr marL="0" indent="0">
              <a:buFont typeface="Wingdings 2" panose="05020102010507070707" pitchFamily="18" charset="2"/>
              <a:buNone/>
            </a:pPr>
            <a:endParaRPr lang="fr-FR" sz="2400" dirty="0"/>
          </a:p>
        </p:txBody>
      </p:sp>
      <p:sp>
        <p:nvSpPr>
          <p:cNvPr id="6" name="Espace réservé du pied de page 5">
            <a:extLst>
              <a:ext uri="{FF2B5EF4-FFF2-40B4-BE49-F238E27FC236}">
                <a16:creationId xmlns:a16="http://schemas.microsoft.com/office/drawing/2014/main" id="{932651EE-A43A-D9B9-B460-906D81021D2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EE513EB-D260-99E3-A809-02E00F323105}"/>
              </a:ext>
            </a:extLst>
          </p:cNvPr>
          <p:cNvSpPr>
            <a:spLocks noGrp="1"/>
          </p:cNvSpPr>
          <p:nvPr>
            <p:ph type="sldNum" sz="quarter" idx="12"/>
          </p:nvPr>
        </p:nvSpPr>
        <p:spPr/>
        <p:txBody>
          <a:bodyPr/>
          <a:lstStyle/>
          <a:p>
            <a:fld id="{DBF78F6E-C9B6-AF4A-ADA2-B525441CD56A}" type="slidenum">
              <a:rPr lang="fr-FR" smtClean="0"/>
              <a:t>5</a:t>
            </a:fld>
            <a:endParaRPr lang="fr-FR"/>
          </a:p>
        </p:txBody>
      </p:sp>
    </p:spTree>
    <p:extLst>
      <p:ext uri="{BB962C8B-B14F-4D97-AF65-F5344CB8AC3E}">
        <p14:creationId xmlns:p14="http://schemas.microsoft.com/office/powerpoint/2010/main" val="153495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00C6B9-4513-980F-C7D9-EBE962F83285}"/>
              </a:ext>
            </a:extLst>
          </p:cNvPr>
          <p:cNvSpPr>
            <a:spLocks noGrp="1"/>
          </p:cNvSpPr>
          <p:nvPr>
            <p:ph type="title"/>
          </p:nvPr>
        </p:nvSpPr>
        <p:spPr>
          <a:xfrm>
            <a:off x="678597" y="136525"/>
            <a:ext cx="7729728" cy="1188720"/>
          </a:xfrm>
        </p:spPr>
        <p:txBody>
          <a:bodyPr/>
          <a:lstStyle/>
          <a:p>
            <a:r>
              <a:rPr lang="fr-FR" dirty="0"/>
              <a:t>Tokenisation I</a:t>
            </a:r>
          </a:p>
        </p:txBody>
      </p:sp>
      <p:sp>
        <p:nvSpPr>
          <p:cNvPr id="3" name="Espace réservé du contenu 2">
            <a:extLst>
              <a:ext uri="{FF2B5EF4-FFF2-40B4-BE49-F238E27FC236}">
                <a16:creationId xmlns:a16="http://schemas.microsoft.com/office/drawing/2014/main" id="{0BBCD58E-CE04-A866-0CD3-5779CEB8BE13}"/>
              </a:ext>
            </a:extLst>
          </p:cNvPr>
          <p:cNvSpPr>
            <a:spLocks noGrp="1"/>
          </p:cNvSpPr>
          <p:nvPr>
            <p:ph idx="1"/>
          </p:nvPr>
        </p:nvSpPr>
        <p:spPr>
          <a:xfrm>
            <a:off x="678597" y="1123445"/>
            <a:ext cx="3484181" cy="2255580"/>
          </a:xfrm>
        </p:spPr>
        <p:txBody>
          <a:bodyPr>
            <a:normAutofit/>
          </a:bodyPr>
          <a:lstStyle/>
          <a:p>
            <a:pPr marL="0" indent="0">
              <a:buNone/>
            </a:pPr>
            <a:r>
              <a:rPr lang="fr-FR" b="1" dirty="0" err="1">
                <a:effectLst/>
                <a:latin typeface="+mj-lt"/>
              </a:rPr>
              <a:t>Token</a:t>
            </a:r>
            <a:r>
              <a:rPr lang="fr-FR" b="1" dirty="0">
                <a:effectLst/>
                <a:latin typeface="+mj-lt"/>
              </a:rPr>
              <a:t> </a:t>
            </a:r>
            <a:r>
              <a:rPr lang="fr-FR" dirty="0">
                <a:effectLst/>
                <a:latin typeface="+mj-lt"/>
              </a:rPr>
              <a:t>: terme pour designer l’</a:t>
            </a:r>
            <a:r>
              <a:rPr lang="fr-FR" dirty="0" err="1">
                <a:effectLst/>
                <a:latin typeface="+mj-lt"/>
              </a:rPr>
              <a:t>élément</a:t>
            </a:r>
            <a:r>
              <a:rPr lang="fr-FR" dirty="0">
                <a:effectLst/>
                <a:latin typeface="+mj-lt"/>
              </a:rPr>
              <a:t> de base de l’annotation. </a:t>
            </a:r>
          </a:p>
          <a:p>
            <a:pPr marL="0" indent="0">
              <a:buNone/>
            </a:pPr>
            <a:endParaRPr lang="fr-FR" dirty="0"/>
          </a:p>
        </p:txBody>
      </p:sp>
      <p:pic>
        <p:nvPicPr>
          <p:cNvPr id="5" name="Image 4" descr="Une image contenant texte&#10;&#10;Description générée automatiquement">
            <a:extLst>
              <a:ext uri="{FF2B5EF4-FFF2-40B4-BE49-F238E27FC236}">
                <a16:creationId xmlns:a16="http://schemas.microsoft.com/office/drawing/2014/main" id="{2F57908D-3D09-3DC9-4A97-7BE7326A5806}"/>
              </a:ext>
            </a:extLst>
          </p:cNvPr>
          <p:cNvPicPr>
            <a:picLocks noChangeAspect="1"/>
          </p:cNvPicPr>
          <p:nvPr/>
        </p:nvPicPr>
        <p:blipFill>
          <a:blip r:embed="rId2"/>
          <a:stretch>
            <a:fillRect/>
          </a:stretch>
        </p:blipFill>
        <p:spPr>
          <a:xfrm>
            <a:off x="543131" y="2410709"/>
            <a:ext cx="5981847" cy="2360141"/>
          </a:xfrm>
          <a:prstGeom prst="rect">
            <a:avLst/>
          </a:prstGeom>
        </p:spPr>
      </p:pic>
      <p:sp>
        <p:nvSpPr>
          <p:cNvPr id="7" name="Espace réservé du contenu 2">
            <a:extLst>
              <a:ext uri="{FF2B5EF4-FFF2-40B4-BE49-F238E27FC236}">
                <a16:creationId xmlns:a16="http://schemas.microsoft.com/office/drawing/2014/main" id="{B470E05C-2B51-4F0C-BBF0-21BC9E4267EA}"/>
              </a:ext>
            </a:extLst>
          </p:cNvPr>
          <p:cNvSpPr txBox="1">
            <a:spLocks/>
          </p:cNvSpPr>
          <p:nvPr/>
        </p:nvSpPr>
        <p:spPr>
          <a:xfrm>
            <a:off x="5994399" y="2251235"/>
            <a:ext cx="5181601" cy="3625521"/>
          </a:xfrm>
          <a:prstGeom prst="rect">
            <a:avLst/>
          </a:prstGeom>
        </p:spPr>
        <p:txBody>
          <a:bodyPr vert="horz" lIns="91440" tIns="45720" rIns="91440" bIns="45720" rtlCol="0" anchor="ctr">
            <a:normAutofit fontScale="2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9600" b="1" i="1" dirty="0" err="1">
                <a:solidFill>
                  <a:schemeClr val="tx1"/>
                </a:solidFill>
                <a:latin typeface="Calibri Light" panose="020F0302020204030204" pitchFamily="34" charset="0"/>
                <a:ea typeface="Helvetica Neue" panose="02000503000000020004" pitchFamily="2" charset="0"/>
                <a:cs typeface="Calibri Light" panose="020F0302020204030204" pitchFamily="34" charset="0"/>
              </a:rPr>
              <a:t>Ellision</a:t>
            </a:r>
            <a:endParaRPr lang="fr-FR" sz="9600" b="1" i="1"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endParaRP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Cas faciles : j’, m’, qu’ </a:t>
            </a: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Cas ambigus : d’ (de/des), l’ (le/la) </a:t>
            </a: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Cas spéciaux : l’on aime (euphoniques)</a:t>
            </a:r>
          </a:p>
          <a:p>
            <a:pPr marL="0" indent="0">
              <a:buNone/>
            </a:pPr>
            <a:r>
              <a:rPr lang="fr-FR" sz="9600" b="1" i="1"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Amalgames</a:t>
            </a: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 au = (à + le)</a:t>
            </a: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du = (de + le)</a:t>
            </a:r>
          </a:p>
          <a:p>
            <a:pPr marL="0" indent="0">
              <a:buFont typeface="Wingdings 2" panose="05020102010507070707" pitchFamily="18" charset="2"/>
              <a:buNone/>
            </a:pPr>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La question est souvent jusqu’où considérer qu’on a affaire à des amalgames (ex. quand = </a:t>
            </a:r>
            <a:r>
              <a:rPr lang="fr-FR" sz="9600" dirty="0" err="1">
                <a:solidFill>
                  <a:schemeClr val="tx1"/>
                </a:solidFill>
                <a:latin typeface="Calibri Light" panose="020F0302020204030204" pitchFamily="34" charset="0"/>
                <a:ea typeface="Helvetica Neue" panose="02000503000000020004" pitchFamily="2" charset="0"/>
                <a:cs typeface="Calibri Light" panose="020F0302020204030204" pitchFamily="34" charset="0"/>
              </a:rPr>
              <a:t>conj</a:t>
            </a:r>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 temp + que) </a:t>
            </a:r>
          </a:p>
          <a:p>
            <a:pPr marL="0" indent="0">
              <a:buFont typeface="Wingdings 2" panose="05020102010507070707" pitchFamily="18" charset="2"/>
              <a:buNone/>
            </a:pPr>
            <a:endPar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endParaRPr>
          </a:p>
          <a:p>
            <a:pPr marL="0" indent="0">
              <a:buFont typeface="Wingdings 2" panose="05020102010507070707" pitchFamily="18" charset="2"/>
              <a:buNone/>
            </a:pPr>
            <a:endParaRPr lang="fr-FR" sz="9600" i="1"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endParaRPr>
          </a:p>
          <a:p>
            <a:pPr marL="0" indent="0">
              <a:buFont typeface="Wingdings 2" panose="05020102010507070707" pitchFamily="18" charset="2"/>
              <a:buNone/>
            </a:pPr>
            <a:endParaRPr lang="fr-FR" sz="2200" dirty="0">
              <a:solidFill>
                <a:schemeClr val="tx1"/>
              </a:solidFill>
            </a:endParaRPr>
          </a:p>
          <a:p>
            <a:pPr marL="324000" lvl="1" indent="0">
              <a:buFont typeface="Wingdings 2" panose="05020102010507070707" pitchFamily="18" charset="2"/>
              <a:buNone/>
            </a:pPr>
            <a:r>
              <a:rPr lang="fr-FR" sz="1800" dirty="0">
                <a:solidFill>
                  <a:schemeClr val="tx1"/>
                </a:solidFill>
                <a:latin typeface="SFSS1000"/>
              </a:rPr>
              <a:t> </a:t>
            </a:r>
            <a:endParaRPr lang="fr-FR" sz="2000" dirty="0">
              <a:solidFill>
                <a:schemeClr val="tx1"/>
              </a:solidFill>
            </a:endParaRPr>
          </a:p>
          <a:p>
            <a:pPr lvl="1"/>
            <a:endParaRPr lang="fr-FR" sz="18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endParaRPr>
          </a:p>
          <a:p>
            <a:pPr lvl="1"/>
            <a:endParaRPr lang="fr-FR" dirty="0">
              <a:solidFill>
                <a:schemeClr val="tx1"/>
              </a:solidFill>
            </a:endParaRPr>
          </a:p>
          <a:p>
            <a:endParaRPr lang="fr-FR" dirty="0">
              <a:solidFill>
                <a:schemeClr val="tx1"/>
              </a:solidFill>
            </a:endParaRPr>
          </a:p>
        </p:txBody>
      </p:sp>
      <p:sp>
        <p:nvSpPr>
          <p:cNvPr id="6" name="Espace réservé du numéro de diapositive 5">
            <a:extLst>
              <a:ext uri="{FF2B5EF4-FFF2-40B4-BE49-F238E27FC236}">
                <a16:creationId xmlns:a16="http://schemas.microsoft.com/office/drawing/2014/main" id="{E8535086-29CE-5264-9B42-E69268F91130}"/>
              </a:ext>
            </a:extLst>
          </p:cNvPr>
          <p:cNvSpPr>
            <a:spLocks noGrp="1"/>
          </p:cNvSpPr>
          <p:nvPr>
            <p:ph type="sldNum" sz="quarter" idx="12"/>
          </p:nvPr>
        </p:nvSpPr>
        <p:spPr/>
        <p:txBody>
          <a:bodyPr/>
          <a:lstStyle/>
          <a:p>
            <a:fld id="{DBF78F6E-C9B6-AF4A-ADA2-B525441CD56A}" type="slidenum">
              <a:rPr lang="fr-FR" smtClean="0"/>
              <a:t>6</a:t>
            </a:fld>
            <a:endParaRPr lang="fr-FR"/>
          </a:p>
        </p:txBody>
      </p:sp>
      <p:sp>
        <p:nvSpPr>
          <p:cNvPr id="9" name="ZoneTexte 8">
            <a:extLst>
              <a:ext uri="{FF2B5EF4-FFF2-40B4-BE49-F238E27FC236}">
                <a16:creationId xmlns:a16="http://schemas.microsoft.com/office/drawing/2014/main" id="{5F759D12-0E5C-2A6B-F158-4F07FB177214}"/>
              </a:ext>
            </a:extLst>
          </p:cNvPr>
          <p:cNvSpPr txBox="1"/>
          <p:nvPr/>
        </p:nvSpPr>
        <p:spPr>
          <a:xfrm>
            <a:off x="5994399" y="5737211"/>
            <a:ext cx="7498644" cy="461665"/>
          </a:xfrm>
          <a:prstGeom prst="rect">
            <a:avLst/>
          </a:prstGeom>
          <a:noFill/>
        </p:spPr>
        <p:txBody>
          <a:bodyPr wrap="square">
            <a:spAutoFit/>
          </a:bodyPr>
          <a:lstStyle/>
          <a:p>
            <a:pPr marL="0" indent="0">
              <a:buFont typeface="Wingdings 2" panose="05020102010507070707" pitchFamily="18" charset="2"/>
              <a:buNone/>
            </a:pPr>
            <a:r>
              <a:rPr lang="fr-FR" sz="2400" i="1"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Quand tu viens et qu’il fait beau, je suis content </a:t>
            </a:r>
          </a:p>
        </p:txBody>
      </p:sp>
    </p:spTree>
    <p:extLst>
      <p:ext uri="{BB962C8B-B14F-4D97-AF65-F5344CB8AC3E}">
        <p14:creationId xmlns:p14="http://schemas.microsoft.com/office/powerpoint/2010/main" val="378813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7466B9-15E4-144E-3B36-D280382EF255}"/>
              </a:ext>
            </a:extLst>
          </p:cNvPr>
          <p:cNvSpPr>
            <a:spLocks noGrp="1"/>
          </p:cNvSpPr>
          <p:nvPr>
            <p:ph type="title"/>
          </p:nvPr>
        </p:nvSpPr>
        <p:spPr/>
        <p:txBody>
          <a:bodyPr/>
          <a:lstStyle/>
          <a:p>
            <a:r>
              <a:rPr lang="fr-FR" dirty="0"/>
              <a:t>Tokenisation II</a:t>
            </a:r>
          </a:p>
        </p:txBody>
      </p:sp>
      <p:sp>
        <p:nvSpPr>
          <p:cNvPr id="3" name="Espace réservé du contenu 2">
            <a:extLst>
              <a:ext uri="{FF2B5EF4-FFF2-40B4-BE49-F238E27FC236}">
                <a16:creationId xmlns:a16="http://schemas.microsoft.com/office/drawing/2014/main" id="{B998B712-27F1-4945-5556-C91226990E7E}"/>
              </a:ext>
            </a:extLst>
          </p:cNvPr>
          <p:cNvSpPr>
            <a:spLocks noGrp="1"/>
          </p:cNvSpPr>
          <p:nvPr>
            <p:ph idx="1"/>
          </p:nvPr>
        </p:nvSpPr>
        <p:spPr>
          <a:xfrm>
            <a:off x="255265" y="1433143"/>
            <a:ext cx="5374763" cy="2683113"/>
          </a:xfrm>
        </p:spPr>
        <p:txBody>
          <a:bodyPr>
            <a:normAutofit/>
          </a:bodyPr>
          <a:lstStyle/>
          <a:p>
            <a:pPr marL="0" indent="0">
              <a:buNone/>
            </a:pPr>
            <a:r>
              <a:rPr lang="fr-FR" dirty="0">
                <a:latin typeface="+mj-lt"/>
              </a:rPr>
              <a:t>Apostrophe :</a:t>
            </a:r>
          </a:p>
          <a:p>
            <a:pPr lvl="1"/>
            <a:r>
              <a:rPr lang="fr-FR" sz="1800" dirty="0">
                <a:effectLst/>
                <a:latin typeface="+mj-lt"/>
              </a:rPr>
              <a:t>sert à marquer une élision → sépare 2 mots dont l’un est incomplet</a:t>
            </a:r>
          </a:p>
          <a:p>
            <a:pPr lvl="1"/>
            <a:r>
              <a:rPr lang="fr-FR" sz="1800" dirty="0">
                <a:effectLst/>
                <a:latin typeface="+mj-lt"/>
              </a:rPr>
              <a:t> apparait de façon imprévisible dans quelques mots  (aujourd’hui, chef-d’œuvre, jusqu’à, main d’œuvre)</a:t>
            </a:r>
          </a:p>
          <a:p>
            <a:pPr marL="324000" lvl="1" indent="0">
              <a:buNone/>
            </a:pPr>
            <a:r>
              <a:rPr lang="fr-FR" sz="1800" dirty="0">
                <a:latin typeface="+mj-lt"/>
              </a:rPr>
              <a:t>Statistiques : Emile ou l’éducation</a:t>
            </a:r>
            <a:endParaRPr lang="fr-FR" dirty="0">
              <a:effectLst/>
              <a:latin typeface="+mj-lt"/>
            </a:endParaRPr>
          </a:p>
        </p:txBody>
      </p:sp>
      <p:pic>
        <p:nvPicPr>
          <p:cNvPr id="6" name="Image 5" descr="Une image contenant texte&#10;&#10;Description générée automatiquement">
            <a:extLst>
              <a:ext uri="{FF2B5EF4-FFF2-40B4-BE49-F238E27FC236}">
                <a16:creationId xmlns:a16="http://schemas.microsoft.com/office/drawing/2014/main" id="{AD4EB13F-D787-07C2-FB53-05372E2F450D}"/>
              </a:ext>
            </a:extLst>
          </p:cNvPr>
          <p:cNvPicPr>
            <a:picLocks noChangeAspect="1"/>
          </p:cNvPicPr>
          <p:nvPr/>
        </p:nvPicPr>
        <p:blipFill>
          <a:blip r:embed="rId2"/>
          <a:stretch>
            <a:fillRect/>
          </a:stretch>
        </p:blipFill>
        <p:spPr>
          <a:xfrm>
            <a:off x="672589" y="3750316"/>
            <a:ext cx="5189412" cy="1674541"/>
          </a:xfrm>
          <a:prstGeom prst="rect">
            <a:avLst/>
          </a:prstGeom>
        </p:spPr>
      </p:pic>
      <p:sp>
        <p:nvSpPr>
          <p:cNvPr id="9" name="Espace réservé du contenu 2">
            <a:extLst>
              <a:ext uri="{FF2B5EF4-FFF2-40B4-BE49-F238E27FC236}">
                <a16:creationId xmlns:a16="http://schemas.microsoft.com/office/drawing/2014/main" id="{68E8DDC2-7BA3-352F-E356-E37CDC6D5ED1}"/>
              </a:ext>
            </a:extLst>
          </p:cNvPr>
          <p:cNvSpPr txBox="1">
            <a:spLocks/>
          </p:cNvSpPr>
          <p:nvPr/>
        </p:nvSpPr>
        <p:spPr>
          <a:xfrm>
            <a:off x="6417273" y="813218"/>
            <a:ext cx="5519462" cy="418050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2800" dirty="0">
                <a:solidFill>
                  <a:schemeClr val="tx1"/>
                </a:solidFill>
                <a:latin typeface="+mj-lt"/>
              </a:rPr>
              <a:t>Tiret : </a:t>
            </a:r>
          </a:p>
          <a:p>
            <a:pPr marL="0" indent="0">
              <a:buNone/>
            </a:pPr>
            <a:r>
              <a:rPr lang="fr-FR" dirty="0">
                <a:solidFill>
                  <a:schemeClr val="tx1"/>
                </a:solidFill>
                <a:latin typeface="+mj-lt"/>
              </a:rPr>
              <a:t>Rôle</a:t>
            </a:r>
            <a:r>
              <a:rPr lang="fr-FR" dirty="0">
                <a:solidFill>
                  <a:schemeClr val="tx1"/>
                </a:solidFill>
                <a:effectLst/>
                <a:latin typeface="+mj-lt"/>
              </a:rPr>
              <a:t> morphologique (forme un mot) ou syntaxique (forme une construction) </a:t>
            </a:r>
          </a:p>
          <a:p>
            <a:pPr lvl="1"/>
            <a:r>
              <a:rPr lang="fr-FR" sz="1800" dirty="0">
                <a:solidFill>
                  <a:schemeClr val="tx1"/>
                </a:solidFill>
                <a:effectLst/>
                <a:latin typeface="+mj-lt"/>
              </a:rPr>
              <a:t>interne et imprévisible : porte-monnaie (vs portefeuille), chou-fleur </a:t>
            </a:r>
          </a:p>
          <a:p>
            <a:pPr lvl="1"/>
            <a:r>
              <a:rPr lang="fr-FR" sz="1800" dirty="0">
                <a:solidFill>
                  <a:schemeClr val="tx1"/>
                </a:solidFill>
                <a:effectLst/>
                <a:latin typeface="+mj-lt"/>
              </a:rPr>
              <a:t>interne et prévisible : dix-sept, lui-même</a:t>
            </a:r>
          </a:p>
          <a:p>
            <a:pPr lvl="1"/>
            <a:r>
              <a:rPr lang="fr-FR" sz="1800" dirty="0">
                <a:solidFill>
                  <a:schemeClr val="tx1"/>
                </a:solidFill>
                <a:effectLst/>
                <a:latin typeface="+mj-lt"/>
              </a:rPr>
              <a:t>syntaxique : voulez-vous, cet homme-là, c’est-à-dire, arrive-t-il, puissé-je </a:t>
            </a:r>
          </a:p>
        </p:txBody>
      </p:sp>
      <p:sp>
        <p:nvSpPr>
          <p:cNvPr id="4" name="Espace réservé du pied de page 3">
            <a:extLst>
              <a:ext uri="{FF2B5EF4-FFF2-40B4-BE49-F238E27FC236}">
                <a16:creationId xmlns:a16="http://schemas.microsoft.com/office/drawing/2014/main" id="{73116F87-63E9-B725-F402-CF06D15E655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7820201-2720-0BCB-36E7-029702BA43C2}"/>
              </a:ext>
            </a:extLst>
          </p:cNvPr>
          <p:cNvSpPr>
            <a:spLocks noGrp="1"/>
          </p:cNvSpPr>
          <p:nvPr>
            <p:ph type="sldNum" sz="quarter" idx="12"/>
          </p:nvPr>
        </p:nvSpPr>
        <p:spPr/>
        <p:txBody>
          <a:bodyPr/>
          <a:lstStyle/>
          <a:p>
            <a:fld id="{DBF78F6E-C9B6-AF4A-ADA2-B525441CD56A}" type="slidenum">
              <a:rPr lang="fr-FR" smtClean="0"/>
              <a:t>7</a:t>
            </a:fld>
            <a:endParaRPr lang="fr-FR"/>
          </a:p>
        </p:txBody>
      </p:sp>
    </p:spTree>
    <p:extLst>
      <p:ext uri="{BB962C8B-B14F-4D97-AF65-F5344CB8AC3E}">
        <p14:creationId xmlns:p14="http://schemas.microsoft.com/office/powerpoint/2010/main" val="4215651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241F00-006D-F28A-B44C-9560FA99392E}"/>
              </a:ext>
            </a:extLst>
          </p:cNvPr>
          <p:cNvSpPr>
            <a:spLocks noGrp="1"/>
          </p:cNvSpPr>
          <p:nvPr>
            <p:ph type="title"/>
          </p:nvPr>
        </p:nvSpPr>
        <p:spPr>
          <a:xfrm>
            <a:off x="569903" y="356896"/>
            <a:ext cx="10515600" cy="1325563"/>
          </a:xfrm>
        </p:spPr>
        <p:txBody>
          <a:bodyPr/>
          <a:lstStyle/>
          <a:p>
            <a:r>
              <a:rPr lang="fr-FR" dirty="0"/>
              <a:t>Du mot au vecteur</a:t>
            </a:r>
          </a:p>
        </p:txBody>
      </p:sp>
      <p:sp>
        <p:nvSpPr>
          <p:cNvPr id="3" name="Espace réservé du contenu 2">
            <a:extLst>
              <a:ext uri="{FF2B5EF4-FFF2-40B4-BE49-F238E27FC236}">
                <a16:creationId xmlns:a16="http://schemas.microsoft.com/office/drawing/2014/main" id="{6FA4E6CB-0297-7918-5FA5-176B8EC67EDC}"/>
              </a:ext>
            </a:extLst>
          </p:cNvPr>
          <p:cNvSpPr>
            <a:spLocks noGrp="1"/>
          </p:cNvSpPr>
          <p:nvPr>
            <p:ph idx="1"/>
          </p:nvPr>
        </p:nvSpPr>
        <p:spPr>
          <a:xfrm>
            <a:off x="569903" y="1912951"/>
            <a:ext cx="5115273" cy="3678303"/>
          </a:xfrm>
        </p:spPr>
        <p:txBody>
          <a:bodyPr>
            <a:normAutofit fontScale="92500"/>
          </a:bodyPr>
          <a:lstStyle/>
          <a:p>
            <a:pPr marL="0" indent="0">
              <a:buNone/>
            </a:pPr>
            <a:r>
              <a:rPr lang="fr-FR" dirty="0">
                <a:latin typeface="Calibri Light" panose="020F0302020204030204" pitchFamily="34" charset="0"/>
                <a:ea typeface="Helvetica Neue" panose="02000503000000020004" pitchFamily="2" charset="0"/>
                <a:cs typeface="Calibri Light" panose="020F0302020204030204" pitchFamily="34" charset="0"/>
              </a:rPr>
              <a:t>Afin de pouvoir traiter le langage naturel avec une machine, il faudrait le transformer dans une format compréhensible à l’ordinateur.</a:t>
            </a:r>
          </a:p>
          <a:p>
            <a:pPr marL="0" indent="0">
              <a:buNone/>
            </a:pPr>
            <a:r>
              <a:rPr lang="fr-FR" dirty="0">
                <a:latin typeface="Calibri Light" panose="020F0302020204030204" pitchFamily="34" charset="0"/>
                <a:ea typeface="Helvetica Neue" panose="02000503000000020004" pitchFamily="2" charset="0"/>
                <a:cs typeface="Calibri Light" panose="020F0302020204030204" pitchFamily="34" charset="0"/>
              </a:rPr>
              <a:t>Format numérique – vecteur</a:t>
            </a:r>
          </a:p>
          <a:p>
            <a:pPr marL="0" indent="0">
              <a:buNone/>
            </a:pPr>
            <a:r>
              <a:rPr lang="fr-FR" dirty="0">
                <a:latin typeface="Calibri Light" panose="020F0302020204030204" pitchFamily="34" charset="0"/>
                <a:ea typeface="Helvetica Neue" panose="02000503000000020004" pitchFamily="2" charset="0"/>
                <a:cs typeface="Calibri Light" panose="020F0302020204030204" pitchFamily="34" charset="0"/>
              </a:rPr>
              <a:t>Les mots peuvent être représentés comme des vecteurs </a:t>
            </a:r>
            <a:r>
              <a:rPr lang="fr-FR" dirty="0" err="1">
                <a:latin typeface="Calibri Light" panose="020F0302020204030204" pitchFamily="34" charset="0"/>
                <a:ea typeface="Helvetica Neue" panose="02000503000000020004" pitchFamily="2" charset="0"/>
                <a:cs typeface="Calibri Light" panose="020F0302020204030204" pitchFamily="34" charset="0"/>
              </a:rPr>
              <a:t>one-hot</a:t>
            </a:r>
            <a:r>
              <a:rPr lang="fr-FR" dirty="0">
                <a:latin typeface="Calibri Light" panose="020F0302020204030204" pitchFamily="34" charset="0"/>
                <a:ea typeface="Helvetica Neue" panose="02000503000000020004" pitchFamily="2" charset="0"/>
                <a:cs typeface="Calibri Light" panose="020F0302020204030204" pitchFamily="34" charset="0"/>
              </a:rPr>
              <a:t> dont la dimension est le nombre des mots dans le vocabulaire.</a:t>
            </a:r>
          </a:p>
          <a:p>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endParaRPr lang="fr-FR" dirty="0"/>
          </a:p>
        </p:txBody>
      </p:sp>
      <p:graphicFrame>
        <p:nvGraphicFramePr>
          <p:cNvPr id="5" name="Tableau 5">
            <a:extLst>
              <a:ext uri="{FF2B5EF4-FFF2-40B4-BE49-F238E27FC236}">
                <a16:creationId xmlns:a16="http://schemas.microsoft.com/office/drawing/2014/main" id="{1814290C-3990-1655-A500-95E6228ED2C0}"/>
              </a:ext>
            </a:extLst>
          </p:cNvPr>
          <p:cNvGraphicFramePr>
            <a:graphicFrameLocks noGrp="1"/>
          </p:cNvGraphicFramePr>
          <p:nvPr>
            <p:extLst>
              <p:ext uri="{D42A27DB-BD31-4B8C-83A1-F6EECF244321}">
                <p14:modId xmlns:p14="http://schemas.microsoft.com/office/powerpoint/2010/main" val="439705997"/>
              </p:ext>
            </p:extLst>
          </p:nvPr>
        </p:nvGraphicFramePr>
        <p:xfrm>
          <a:off x="6096000" y="1929917"/>
          <a:ext cx="5832396" cy="833023"/>
        </p:xfrm>
        <a:graphic>
          <a:graphicData uri="http://schemas.openxmlformats.org/drawingml/2006/table">
            <a:tbl>
              <a:tblPr firstRow="1" bandRow="1">
                <a:tableStyleId>{5C22544A-7EE6-4342-B048-85BDC9FD1C3A}</a:tableStyleId>
              </a:tblPr>
              <a:tblGrid>
                <a:gridCol w="972066">
                  <a:extLst>
                    <a:ext uri="{9D8B030D-6E8A-4147-A177-3AD203B41FA5}">
                      <a16:colId xmlns:a16="http://schemas.microsoft.com/office/drawing/2014/main" val="3530487368"/>
                    </a:ext>
                  </a:extLst>
                </a:gridCol>
                <a:gridCol w="972066">
                  <a:extLst>
                    <a:ext uri="{9D8B030D-6E8A-4147-A177-3AD203B41FA5}">
                      <a16:colId xmlns:a16="http://schemas.microsoft.com/office/drawing/2014/main" val="448390069"/>
                    </a:ext>
                  </a:extLst>
                </a:gridCol>
                <a:gridCol w="972066">
                  <a:extLst>
                    <a:ext uri="{9D8B030D-6E8A-4147-A177-3AD203B41FA5}">
                      <a16:colId xmlns:a16="http://schemas.microsoft.com/office/drawing/2014/main" val="4140896231"/>
                    </a:ext>
                  </a:extLst>
                </a:gridCol>
                <a:gridCol w="972066">
                  <a:extLst>
                    <a:ext uri="{9D8B030D-6E8A-4147-A177-3AD203B41FA5}">
                      <a16:colId xmlns:a16="http://schemas.microsoft.com/office/drawing/2014/main" val="3859501802"/>
                    </a:ext>
                  </a:extLst>
                </a:gridCol>
                <a:gridCol w="972066">
                  <a:extLst>
                    <a:ext uri="{9D8B030D-6E8A-4147-A177-3AD203B41FA5}">
                      <a16:colId xmlns:a16="http://schemas.microsoft.com/office/drawing/2014/main" val="1519671781"/>
                    </a:ext>
                  </a:extLst>
                </a:gridCol>
                <a:gridCol w="972066">
                  <a:extLst>
                    <a:ext uri="{9D8B030D-6E8A-4147-A177-3AD203B41FA5}">
                      <a16:colId xmlns:a16="http://schemas.microsoft.com/office/drawing/2014/main" val="2108690383"/>
                    </a:ext>
                  </a:extLst>
                </a:gridCol>
              </a:tblGrid>
              <a:tr h="467263">
                <a:tc>
                  <a:txBody>
                    <a:bodyPr/>
                    <a:lstStyle/>
                    <a:p>
                      <a:r>
                        <a:rPr lang="fr-FR" dirty="0"/>
                        <a:t>je</a:t>
                      </a:r>
                    </a:p>
                  </a:txBody>
                  <a:tcPr/>
                </a:tc>
                <a:tc>
                  <a:txBody>
                    <a:bodyPr/>
                    <a:lstStyle/>
                    <a:p>
                      <a:r>
                        <a:rPr lang="fr-FR" dirty="0"/>
                        <a:t>vois</a:t>
                      </a:r>
                    </a:p>
                  </a:txBody>
                  <a:tcPr/>
                </a:tc>
                <a:tc>
                  <a:txBody>
                    <a:bodyPr/>
                    <a:lstStyle/>
                    <a:p>
                      <a:r>
                        <a:rPr lang="fr-FR" dirty="0"/>
                        <a:t>un</a:t>
                      </a:r>
                    </a:p>
                  </a:txBody>
                  <a:tcPr/>
                </a:tc>
                <a:tc>
                  <a:txBody>
                    <a:bodyPr/>
                    <a:lstStyle/>
                    <a:p>
                      <a:r>
                        <a:rPr lang="fr-FR" dirty="0"/>
                        <a:t>petit</a:t>
                      </a:r>
                    </a:p>
                  </a:txBody>
                  <a:tcPr/>
                </a:tc>
                <a:tc>
                  <a:txBody>
                    <a:bodyPr/>
                    <a:lstStyle/>
                    <a:p>
                      <a:r>
                        <a:rPr lang="fr-FR" dirty="0"/>
                        <a:t>chat</a:t>
                      </a:r>
                    </a:p>
                  </a:txBody>
                  <a:tcPr/>
                </a:tc>
                <a:tc>
                  <a:txBody>
                    <a:bodyPr/>
                    <a:lstStyle/>
                    <a:p>
                      <a:r>
                        <a:rPr lang="fr-FR" dirty="0"/>
                        <a:t>dehors</a:t>
                      </a:r>
                    </a:p>
                  </a:txBody>
                  <a:tcPr/>
                </a:tc>
                <a:extLst>
                  <a:ext uri="{0D108BD9-81ED-4DB2-BD59-A6C34878D82A}">
                    <a16:rowId xmlns:a16="http://schemas.microsoft.com/office/drawing/2014/main" val="905759847"/>
                  </a:ext>
                </a:extLst>
              </a:tr>
              <a:tr h="274417">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3756793815"/>
                  </a:ext>
                </a:extLst>
              </a:tr>
            </a:tbl>
          </a:graphicData>
        </a:graphic>
      </p:graphicFrame>
      <p:graphicFrame>
        <p:nvGraphicFramePr>
          <p:cNvPr id="6" name="Tableau 5">
            <a:extLst>
              <a:ext uri="{FF2B5EF4-FFF2-40B4-BE49-F238E27FC236}">
                <a16:creationId xmlns:a16="http://schemas.microsoft.com/office/drawing/2014/main" id="{72F8334E-29B8-5681-E851-DC5734CA0131}"/>
              </a:ext>
            </a:extLst>
          </p:cNvPr>
          <p:cNvGraphicFramePr>
            <a:graphicFrameLocks noGrp="1"/>
          </p:cNvGraphicFramePr>
          <p:nvPr>
            <p:extLst>
              <p:ext uri="{D42A27DB-BD31-4B8C-83A1-F6EECF244321}">
                <p14:modId xmlns:p14="http://schemas.microsoft.com/office/powerpoint/2010/main" val="3884365720"/>
              </p:ext>
            </p:extLst>
          </p:nvPr>
        </p:nvGraphicFramePr>
        <p:xfrm>
          <a:off x="6096000" y="3257856"/>
          <a:ext cx="5832396" cy="833023"/>
        </p:xfrm>
        <a:graphic>
          <a:graphicData uri="http://schemas.openxmlformats.org/drawingml/2006/table">
            <a:tbl>
              <a:tblPr firstRow="1" bandRow="1">
                <a:tableStyleId>{5C22544A-7EE6-4342-B048-85BDC9FD1C3A}</a:tableStyleId>
              </a:tblPr>
              <a:tblGrid>
                <a:gridCol w="972066">
                  <a:extLst>
                    <a:ext uri="{9D8B030D-6E8A-4147-A177-3AD203B41FA5}">
                      <a16:colId xmlns:a16="http://schemas.microsoft.com/office/drawing/2014/main" val="3530487368"/>
                    </a:ext>
                  </a:extLst>
                </a:gridCol>
                <a:gridCol w="972066">
                  <a:extLst>
                    <a:ext uri="{9D8B030D-6E8A-4147-A177-3AD203B41FA5}">
                      <a16:colId xmlns:a16="http://schemas.microsoft.com/office/drawing/2014/main" val="448390069"/>
                    </a:ext>
                  </a:extLst>
                </a:gridCol>
                <a:gridCol w="972066">
                  <a:extLst>
                    <a:ext uri="{9D8B030D-6E8A-4147-A177-3AD203B41FA5}">
                      <a16:colId xmlns:a16="http://schemas.microsoft.com/office/drawing/2014/main" val="4140896231"/>
                    </a:ext>
                  </a:extLst>
                </a:gridCol>
                <a:gridCol w="972066">
                  <a:extLst>
                    <a:ext uri="{9D8B030D-6E8A-4147-A177-3AD203B41FA5}">
                      <a16:colId xmlns:a16="http://schemas.microsoft.com/office/drawing/2014/main" val="3859501802"/>
                    </a:ext>
                  </a:extLst>
                </a:gridCol>
                <a:gridCol w="972066">
                  <a:extLst>
                    <a:ext uri="{9D8B030D-6E8A-4147-A177-3AD203B41FA5}">
                      <a16:colId xmlns:a16="http://schemas.microsoft.com/office/drawing/2014/main" val="1519671781"/>
                    </a:ext>
                  </a:extLst>
                </a:gridCol>
                <a:gridCol w="972066">
                  <a:extLst>
                    <a:ext uri="{9D8B030D-6E8A-4147-A177-3AD203B41FA5}">
                      <a16:colId xmlns:a16="http://schemas.microsoft.com/office/drawing/2014/main" val="2108690383"/>
                    </a:ext>
                  </a:extLst>
                </a:gridCol>
              </a:tblGrid>
              <a:tr h="467263">
                <a:tc>
                  <a:txBody>
                    <a:bodyPr/>
                    <a:lstStyle/>
                    <a:p>
                      <a:r>
                        <a:rPr lang="fr-FR" dirty="0"/>
                        <a:t>je</a:t>
                      </a:r>
                    </a:p>
                  </a:txBody>
                  <a:tcPr/>
                </a:tc>
                <a:tc>
                  <a:txBody>
                    <a:bodyPr/>
                    <a:lstStyle/>
                    <a:p>
                      <a:r>
                        <a:rPr lang="fr-FR" dirty="0"/>
                        <a:t>vois</a:t>
                      </a:r>
                    </a:p>
                  </a:txBody>
                  <a:tcPr/>
                </a:tc>
                <a:tc>
                  <a:txBody>
                    <a:bodyPr/>
                    <a:lstStyle/>
                    <a:p>
                      <a:r>
                        <a:rPr lang="fr-FR" dirty="0"/>
                        <a:t>un</a:t>
                      </a:r>
                    </a:p>
                  </a:txBody>
                  <a:tcPr/>
                </a:tc>
                <a:tc>
                  <a:txBody>
                    <a:bodyPr/>
                    <a:lstStyle/>
                    <a:p>
                      <a:r>
                        <a:rPr lang="fr-FR" dirty="0"/>
                        <a:t>petit</a:t>
                      </a:r>
                    </a:p>
                  </a:txBody>
                  <a:tcPr/>
                </a:tc>
                <a:tc>
                  <a:txBody>
                    <a:bodyPr/>
                    <a:lstStyle/>
                    <a:p>
                      <a:r>
                        <a:rPr lang="fr-FR" dirty="0"/>
                        <a:t>chat</a:t>
                      </a:r>
                    </a:p>
                  </a:txBody>
                  <a:tcPr/>
                </a:tc>
                <a:tc>
                  <a:txBody>
                    <a:bodyPr/>
                    <a:lstStyle/>
                    <a:p>
                      <a:r>
                        <a:rPr lang="fr-FR" dirty="0"/>
                        <a:t>dehors</a:t>
                      </a:r>
                    </a:p>
                  </a:txBody>
                  <a:tcPr/>
                </a:tc>
                <a:extLst>
                  <a:ext uri="{0D108BD9-81ED-4DB2-BD59-A6C34878D82A}">
                    <a16:rowId xmlns:a16="http://schemas.microsoft.com/office/drawing/2014/main" val="905759847"/>
                  </a:ext>
                </a:extLst>
              </a:tr>
              <a:tr h="274417">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3756793815"/>
                  </a:ext>
                </a:extLst>
              </a:tr>
            </a:tbl>
          </a:graphicData>
        </a:graphic>
      </p:graphicFrame>
      <p:sp>
        <p:nvSpPr>
          <p:cNvPr id="4" name="Espace réservé du pied de page 3">
            <a:extLst>
              <a:ext uri="{FF2B5EF4-FFF2-40B4-BE49-F238E27FC236}">
                <a16:creationId xmlns:a16="http://schemas.microsoft.com/office/drawing/2014/main" id="{241D2F48-BAFD-62FF-4E81-05146A07F65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C82964E-BE00-843B-5ADB-EB617258B3A4}"/>
              </a:ext>
            </a:extLst>
          </p:cNvPr>
          <p:cNvSpPr>
            <a:spLocks noGrp="1"/>
          </p:cNvSpPr>
          <p:nvPr>
            <p:ph type="sldNum" sz="quarter" idx="12"/>
          </p:nvPr>
        </p:nvSpPr>
        <p:spPr/>
        <p:txBody>
          <a:bodyPr/>
          <a:lstStyle/>
          <a:p>
            <a:fld id="{DBF78F6E-C9B6-AF4A-ADA2-B525441CD56A}" type="slidenum">
              <a:rPr lang="fr-FR" smtClean="0"/>
              <a:t>8</a:t>
            </a:fld>
            <a:endParaRPr lang="fr-FR"/>
          </a:p>
        </p:txBody>
      </p:sp>
    </p:spTree>
    <p:extLst>
      <p:ext uri="{BB962C8B-B14F-4D97-AF65-F5344CB8AC3E}">
        <p14:creationId xmlns:p14="http://schemas.microsoft.com/office/powerpoint/2010/main" val="17374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1E021D-FD8C-2DAB-DDBA-90E618DBB581}"/>
              </a:ext>
            </a:extLst>
          </p:cNvPr>
          <p:cNvSpPr>
            <a:spLocks noGrp="1"/>
          </p:cNvSpPr>
          <p:nvPr>
            <p:ph type="title"/>
          </p:nvPr>
        </p:nvSpPr>
        <p:spPr>
          <a:xfrm>
            <a:off x="501869" y="365125"/>
            <a:ext cx="10515600" cy="1325563"/>
          </a:xfrm>
        </p:spPr>
        <p:txBody>
          <a:bodyPr/>
          <a:lstStyle/>
          <a:p>
            <a:r>
              <a:rPr lang="fr-FR" dirty="0"/>
              <a:t>Représentations des documents I</a:t>
            </a:r>
          </a:p>
        </p:txBody>
      </p:sp>
      <p:sp>
        <p:nvSpPr>
          <p:cNvPr id="4" name="Espace réservé du contenu 2">
            <a:extLst>
              <a:ext uri="{FF2B5EF4-FFF2-40B4-BE49-F238E27FC236}">
                <a16:creationId xmlns:a16="http://schemas.microsoft.com/office/drawing/2014/main" id="{F4070943-1757-5449-9931-0244EBD87739}"/>
              </a:ext>
            </a:extLst>
          </p:cNvPr>
          <p:cNvSpPr txBox="1">
            <a:spLocks noGrp="1"/>
          </p:cNvSpPr>
          <p:nvPr>
            <p:ph idx="1"/>
          </p:nvPr>
        </p:nvSpPr>
        <p:spPr>
          <a:xfrm>
            <a:off x="501869" y="1690688"/>
            <a:ext cx="47743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3400" i="1" dirty="0">
                <a:latin typeface="Calibri Light" panose="020F0302020204030204" pitchFamily="34" charset="0"/>
                <a:ea typeface="Helvetica Neue" panose="02000503000000020004" pitchFamily="2" charset="0"/>
                <a:cs typeface="Calibri Light" panose="020F0302020204030204" pitchFamily="34" charset="0"/>
              </a:rPr>
              <a:t>Bag of </a:t>
            </a:r>
            <a:r>
              <a:rPr lang="fr-FR" sz="3400" i="1" dirty="0" err="1">
                <a:latin typeface="Calibri Light" panose="020F0302020204030204" pitchFamily="34" charset="0"/>
                <a:ea typeface="Helvetica Neue" panose="02000503000000020004" pitchFamily="2" charset="0"/>
                <a:cs typeface="Calibri Light" panose="020F0302020204030204" pitchFamily="34" charset="0"/>
              </a:rPr>
              <a:t>Words</a:t>
            </a:r>
            <a:endParaRPr lang="fr-FR" sz="3400" i="1" dirty="0">
              <a:latin typeface="Calibri Light" panose="020F0302020204030204" pitchFamily="34" charset="0"/>
              <a:ea typeface="Helvetica Neue" panose="02000503000000020004" pitchFamily="2" charset="0"/>
              <a:cs typeface="Calibri Light" panose="020F0302020204030204" pitchFamily="34" charset="0"/>
            </a:endParaRPr>
          </a:p>
          <a:p>
            <a:pPr marL="457200" lvl="1" indent="0">
              <a:buNone/>
            </a:pPr>
            <a:r>
              <a:rPr lang="fr-FR" sz="2700" dirty="0">
                <a:latin typeface="Calibri Light" panose="020F0302020204030204" pitchFamily="34" charset="0"/>
                <a:ea typeface="Helvetica Neue" panose="02000503000000020004" pitchFamily="2" charset="0"/>
                <a:cs typeface="Calibri Light" panose="020F0302020204030204" pitchFamily="34" charset="0"/>
              </a:rPr>
              <a:t>On compte des mots sans se soucier du contexte. Les mots sont représentés en tant que vecteur type one hot. On ne prend pas en compte l’ordre des mots ni les relations sémantiques ni syntaxiques.</a:t>
            </a:r>
          </a:p>
        </p:txBody>
      </p:sp>
      <p:pic>
        <p:nvPicPr>
          <p:cNvPr id="5" name="Image 4">
            <a:extLst>
              <a:ext uri="{FF2B5EF4-FFF2-40B4-BE49-F238E27FC236}">
                <a16:creationId xmlns:a16="http://schemas.microsoft.com/office/drawing/2014/main" id="{C8AF3915-071E-B98F-6885-3CACBCF3FB0B}"/>
              </a:ext>
            </a:extLst>
          </p:cNvPr>
          <p:cNvPicPr>
            <a:picLocks noChangeAspect="1"/>
          </p:cNvPicPr>
          <p:nvPr/>
        </p:nvPicPr>
        <p:blipFill>
          <a:blip r:embed="rId2"/>
          <a:stretch>
            <a:fillRect/>
          </a:stretch>
        </p:blipFill>
        <p:spPr>
          <a:xfrm>
            <a:off x="5978853" y="1690688"/>
            <a:ext cx="5099050" cy="4399623"/>
          </a:xfrm>
          <a:prstGeom prst="rect">
            <a:avLst/>
          </a:prstGeom>
        </p:spPr>
      </p:pic>
      <p:sp>
        <p:nvSpPr>
          <p:cNvPr id="6" name="Espace réservé du pied de page 5">
            <a:extLst>
              <a:ext uri="{FF2B5EF4-FFF2-40B4-BE49-F238E27FC236}">
                <a16:creationId xmlns:a16="http://schemas.microsoft.com/office/drawing/2014/main" id="{EC79B778-07DB-EB46-0D1A-20AD539F319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AA1B324-D74F-9DAF-690B-F3CA9DF558A2}"/>
              </a:ext>
            </a:extLst>
          </p:cNvPr>
          <p:cNvSpPr>
            <a:spLocks noGrp="1"/>
          </p:cNvSpPr>
          <p:nvPr>
            <p:ph type="sldNum" sz="quarter" idx="12"/>
          </p:nvPr>
        </p:nvSpPr>
        <p:spPr/>
        <p:txBody>
          <a:bodyPr/>
          <a:lstStyle/>
          <a:p>
            <a:fld id="{DBF78F6E-C9B6-AF4A-ADA2-B525441CD56A}" type="slidenum">
              <a:rPr lang="fr-FR" smtClean="0"/>
              <a:t>9</a:t>
            </a:fld>
            <a:endParaRPr lang="fr-FR"/>
          </a:p>
        </p:txBody>
      </p:sp>
    </p:spTree>
    <p:extLst>
      <p:ext uri="{BB962C8B-B14F-4D97-AF65-F5344CB8AC3E}">
        <p14:creationId xmlns:p14="http://schemas.microsoft.com/office/powerpoint/2010/main" val="21829944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15050</TotalTime>
  <Words>2469</Words>
  <Application>Microsoft Macintosh PowerPoint</Application>
  <PresentationFormat>Grand écran</PresentationFormat>
  <Paragraphs>455</Paragraphs>
  <Slides>49</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49</vt:i4>
      </vt:variant>
    </vt:vector>
  </HeadingPairs>
  <TitlesOfParts>
    <vt:vector size="60" baseType="lpstr">
      <vt:lpstr>Arial</vt:lpstr>
      <vt:lpstr>Bouygues Read Light</vt:lpstr>
      <vt:lpstr>Calibri</vt:lpstr>
      <vt:lpstr>Calibri Light</vt:lpstr>
      <vt:lpstr>Helvetica</vt:lpstr>
      <vt:lpstr>Lora</vt:lpstr>
      <vt:lpstr>Roboto</vt:lpstr>
      <vt:lpstr>SFSS1000</vt:lpstr>
      <vt:lpstr>Source Sans Pro</vt:lpstr>
      <vt:lpstr>Wingdings 2</vt:lpstr>
      <vt:lpstr>Thème Office</vt:lpstr>
      <vt:lpstr>Séance II : Du texte brut à l’embedding  </vt:lpstr>
      <vt:lpstr>Plan de cours</vt:lpstr>
      <vt:lpstr>Sommaire</vt:lpstr>
      <vt:lpstr>Dernier cours ?</vt:lpstr>
      <vt:lpstr>Comment définir un mot ?</vt:lpstr>
      <vt:lpstr>Tokenisation I</vt:lpstr>
      <vt:lpstr>Tokenisation II</vt:lpstr>
      <vt:lpstr>Du mot au vecteur</vt:lpstr>
      <vt:lpstr>Représentations des documents I</vt:lpstr>
      <vt:lpstr>Représentations des documents II</vt:lpstr>
      <vt:lpstr>Comment préparer des documents pour BOW ou TF-IDF</vt:lpstr>
      <vt:lpstr>Présentation PowerPoint</vt:lpstr>
      <vt:lpstr>Similarité entre les mots II</vt:lpstr>
      <vt:lpstr>Calculs de similarité entre les mots</vt:lpstr>
      <vt:lpstr>Similarité entre les mots II</vt:lpstr>
      <vt:lpstr>L’hypothèse distributionelle</vt:lpstr>
      <vt:lpstr>Présentation PowerPoint</vt:lpstr>
      <vt:lpstr>Contextes</vt:lpstr>
      <vt:lpstr>Présentation PowerPoint</vt:lpstr>
      <vt:lpstr>Présentation PowerPoint</vt:lpstr>
      <vt:lpstr>Exemple</vt:lpstr>
      <vt:lpstr>Présentation PowerPoint</vt:lpstr>
      <vt:lpstr>Modèle de Langue I</vt:lpstr>
      <vt:lpstr>Modèle de Langue II</vt:lpstr>
      <vt:lpstr>Présentation PowerPoint</vt:lpstr>
      <vt:lpstr>Word2Vec (Mikolov et al.)</vt:lpstr>
      <vt:lpstr>Word2Vec (Mikolov et al.)</vt:lpstr>
      <vt:lpstr>Présentation PowerPoint</vt:lpstr>
      <vt:lpstr>Plongements contextuels I</vt:lpstr>
      <vt:lpstr>Architectures RNN Et LSTM</vt:lpstr>
      <vt:lpstr>Plongements contextuels II</vt:lpstr>
      <vt:lpstr>Plongement contextuels III</vt:lpstr>
      <vt:lpstr>Transformers</vt:lpstr>
      <vt:lpstr>Mécanisme d’attention</vt:lpstr>
      <vt:lpstr>Présentation PowerPoint</vt:lpstr>
      <vt:lpstr>Présentation PowerPoint</vt:lpstr>
      <vt:lpstr>Présentation PowerPoint</vt:lpstr>
      <vt:lpstr>Présentation PowerPoint</vt:lpstr>
      <vt:lpstr>Présentation PowerPoint</vt:lpstr>
      <vt:lpstr>Présentation PowerPoint</vt:lpstr>
      <vt:lpstr>Bert</vt:lpstr>
      <vt:lpstr>Présentation PowerPoint</vt:lpstr>
      <vt:lpstr>Présentation PowerPoint</vt:lpstr>
      <vt:lpstr>Comment encoder une phrase, un document ?</vt:lpstr>
      <vt:lpstr>Techniques de tokenisation</vt:lpstr>
      <vt:lpstr>Evaluation des plongements</vt:lpstr>
      <vt:lpstr>Feature Engineering (l'ingénierie des caractéristiques)</vt:lpstr>
      <vt:lpstr>Feature engineering </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Séance II : Du texte brut à l’embedding </dc:title>
  <dc:creator>Merit KULDKEPP</dc:creator>
  <cp:lastModifiedBy>Merit KULDKEPP</cp:lastModifiedBy>
  <cp:revision>15</cp:revision>
  <dcterms:created xsi:type="dcterms:W3CDTF">2022-10-21T08:26:28Z</dcterms:created>
  <dcterms:modified xsi:type="dcterms:W3CDTF">2022-11-16T12:03:11Z</dcterms:modified>
</cp:coreProperties>
</file>